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19"/>
  </p:notesMasterIdLst>
  <p:handoutMasterIdLst>
    <p:handoutMasterId r:id="rId20"/>
  </p:handoutMasterIdLst>
  <p:sldIdLst>
    <p:sldId id="450" r:id="rId2"/>
    <p:sldId id="501" r:id="rId3"/>
    <p:sldId id="478" r:id="rId4"/>
    <p:sldId id="500" r:id="rId5"/>
    <p:sldId id="477" r:id="rId6"/>
    <p:sldId id="498" r:id="rId7"/>
    <p:sldId id="481" r:id="rId8"/>
    <p:sldId id="502" r:id="rId9"/>
    <p:sldId id="484" r:id="rId10"/>
    <p:sldId id="485" r:id="rId11"/>
    <p:sldId id="483" r:id="rId12"/>
    <p:sldId id="469" r:id="rId13"/>
    <p:sldId id="479" r:id="rId14"/>
    <p:sldId id="494" r:id="rId15"/>
    <p:sldId id="486" r:id="rId16"/>
    <p:sldId id="476" r:id="rId17"/>
    <p:sldId id="496" r:id="rId18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35F3FD"/>
    <a:srgbClr val="FFCCFF"/>
    <a:srgbClr val="FFFFCC"/>
    <a:srgbClr val="03E2ED"/>
    <a:srgbClr val="FFFF00"/>
    <a:srgbClr val="B2B2B2"/>
    <a:srgbClr val="CC3300"/>
    <a:srgbClr val="00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7" autoAdjust="0"/>
    <p:restoredTop sz="89106" autoAdjust="0"/>
  </p:normalViewPr>
  <p:slideViewPr>
    <p:cSldViewPr>
      <p:cViewPr>
        <p:scale>
          <a:sx n="100" d="100"/>
          <a:sy n="100" d="100"/>
        </p:scale>
        <p:origin x="1482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pitchFamily="50" charset="-128"/>
                <a:cs typeface="Osak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34" charset="0"/>
                <a:ea typeface="ＭＳ Ｐゴシック" pitchFamily="50" charset="-128"/>
                <a:cs typeface="Osaka"/>
              </a:defRPr>
            </a:lvl1pPr>
          </a:lstStyle>
          <a:p>
            <a:pPr>
              <a:defRPr/>
            </a:pPr>
            <a:fld id="{7A3C5001-BA46-4962-BE92-E772FC758F90}" type="datetimeFigureOut">
              <a:rPr lang="ja-JP" altLang="en-US"/>
              <a:pPr>
                <a:defRPr/>
              </a:pPr>
              <a:t>2015/2/11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pitchFamily="50" charset="-128"/>
                <a:cs typeface="Osak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pitchFamily="34" charset="0"/>
                <a:ea typeface="ＭＳ Ｐゴシック" pitchFamily="50" charset="-128"/>
                <a:cs typeface="Osaka"/>
              </a:defRPr>
            </a:lvl1pPr>
          </a:lstStyle>
          <a:p>
            <a:pPr>
              <a:defRPr/>
            </a:pPr>
            <a:fld id="{C60702F5-7CDB-40D8-BE32-0369C84E754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5599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300">
                <a:latin typeface="Arial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300">
                <a:latin typeface="Arial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2 レベル</a:t>
            </a:r>
          </a:p>
          <a:p>
            <a:pPr lvl="2"/>
            <a:r>
              <a:rPr lang="ja-JP" altLang="en-US" noProof="0" smtClean="0"/>
              <a:t>第 3 レベル</a:t>
            </a:r>
          </a:p>
          <a:p>
            <a:pPr lvl="3"/>
            <a:r>
              <a:rPr lang="ja-JP" altLang="en-US" noProof="0" smtClean="0"/>
              <a:t>第 4 レベル</a:t>
            </a:r>
          </a:p>
          <a:p>
            <a:pPr lvl="4"/>
            <a:r>
              <a:rPr lang="ja-JP" altLang="en-US" noProof="0" smtClean="0"/>
              <a:t>第 5 レベル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300">
                <a:latin typeface="Arial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300">
                <a:latin typeface="Arial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fld id="{42DE13B4-DA21-4976-9F6B-129EF9444A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8460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平成明朝" charset="-128"/>
        <a:cs typeface="平成明朝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平成明朝" charset="-128"/>
        <a:cs typeface="平成明朝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平成明朝" charset="-128"/>
        <a:cs typeface="平成明朝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平成明朝" charset="-128"/>
        <a:cs typeface="平成明朝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平成明朝" charset="-128"/>
        <a:cs typeface="平成明朝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7C55A3-A01C-4FCC-AB47-48DF8CCBAB61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458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DE13B4-DA21-4976-9F6B-129EF9444AB4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380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1" lang="ja-JP" altLang="en-US" smtClean="0">
              <a:latin typeface="Times" pitchFamily="18" charset="0"/>
              <a:ea typeface="平成明朝"/>
            </a:endParaRPr>
          </a:p>
        </p:txBody>
      </p:sp>
      <p:sp>
        <p:nvSpPr>
          <p:cNvPr id="337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40EBB-62EF-416A-B1D6-09CBF0FF9DE5}" type="slidenum">
              <a:rPr lang="en-US" altLang="ja-JP" smtClean="0">
                <a:latin typeface="Arial" pitchFamily="34" charset="0"/>
                <a:ea typeface="Osaka"/>
                <a:cs typeface="Osaka"/>
              </a:rPr>
              <a:pPr/>
              <a:t>6</a:t>
            </a:fld>
            <a:endParaRPr lang="en-US" altLang="ja-JP" smtClean="0">
              <a:latin typeface="Arial" pitchFamily="34" charset="0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15568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1" lang="ja-JP" altLang="en-US" smtClean="0">
              <a:latin typeface="Times" pitchFamily="18" charset="0"/>
              <a:ea typeface="平成明朝" pitchFamily="17" charset="-128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15BE8-1187-4522-B5D8-9C02343B1294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335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1" lang="ja-JP" altLang="en-US" smtClean="0">
              <a:latin typeface="Times" pitchFamily="18" charset="0"/>
              <a:ea typeface="平成明朝" pitchFamily="17" charset="-128"/>
            </a:endParaRPr>
          </a:p>
        </p:txBody>
      </p:sp>
      <p:sp>
        <p:nvSpPr>
          <p:cNvPr id="266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72EC9-37DE-4372-9790-6344C5AAF395}" type="slidenum">
              <a:rPr lang="en-US" altLang="ja-JP" smtClean="0"/>
              <a:pPr/>
              <a:t>10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3886697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DE13B4-DA21-4976-9F6B-129EF9444AB4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133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411" y="0"/>
            <a:ext cx="74009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7439025" y="0"/>
            <a:ext cx="1730375" cy="6858000"/>
            <a:chOff x="4667" y="0"/>
            <a:chExt cx="1090" cy="432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4973" y="0"/>
              <a:ext cx="783" cy="20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ja-JP" altLang="en-US">
                <a:ea typeface="Osaka" charset="-128"/>
              </a:endParaRPr>
            </a:p>
          </p:txBody>
        </p:sp>
        <p:pic>
          <p:nvPicPr>
            <p:cNvPr id="7" name="Picture 4" descr="C:\abitbetter\MS-039\graphics\hokusai2.GIF"/>
            <p:cNvPicPr>
              <a:picLocks noChangeAspect="1" noChangeArrowheads="1"/>
            </p:cNvPicPr>
            <p:nvPr/>
          </p:nvPicPr>
          <p:blipFill>
            <a:blip r:embed="rId3" cstate="print"/>
            <a:srcRect r="13902" b="31862"/>
            <a:stretch>
              <a:fillRect/>
            </a:stretch>
          </p:blipFill>
          <p:spPr bwMode="auto">
            <a:xfrm>
              <a:off x="4667" y="293"/>
              <a:ext cx="1090" cy="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10" descr="C:\Documents and Settings\Administrator\My Documents\SEAMEO-QITEP\2010-4-Lecture\dbookEng_with_DGraph_20100402\CDImageEnglish\dbook\work\picture\LogoCRICEEDjpg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63" y="0"/>
            <a:ext cx="12144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52400" y="99060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1752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248400"/>
            <a:ext cx="3200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43800" y="6092825"/>
            <a:ext cx="1600200" cy="45720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7636A6-A6EE-4D9F-B9BC-E1C5791C443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0A534-4A36-4AF1-9FC4-993CA60F678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772150" y="609600"/>
            <a:ext cx="184785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28600" y="609600"/>
            <a:ext cx="539115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64AE1-DBAA-4070-8588-00FE2E30678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28370-11CF-4DD1-9999-09C915602A5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ACCAC-3148-4FD2-A7F6-B75E000A6F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619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000500" y="1981200"/>
            <a:ext cx="3619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02544-39D4-4661-8A3D-BB64562710F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AE164-C74A-4BDE-831B-F347916688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915E78-FB46-424B-B2AC-9F033AAD06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DE672-9510-478F-A405-4E3991BBA15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4B814-4105-4E88-BD90-0F92CEC9E3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A9A03-B8BC-4C88-8817-A4E2654F11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403" y="8334"/>
            <a:ext cx="74009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7" name="Group 1026"/>
          <p:cNvGrpSpPr>
            <a:grpSpLocks/>
          </p:cNvGrpSpPr>
          <p:nvPr/>
        </p:nvGrpSpPr>
        <p:grpSpPr bwMode="auto">
          <a:xfrm>
            <a:off x="7439025" y="0"/>
            <a:ext cx="1730375" cy="6858000"/>
            <a:chOff x="4667" y="0"/>
            <a:chExt cx="1090" cy="4320"/>
          </a:xfrm>
        </p:grpSpPr>
        <p:sp>
          <p:nvSpPr>
            <p:cNvPr id="43011" name="Rectangle 1027"/>
            <p:cNvSpPr>
              <a:spLocks noChangeArrowheads="1"/>
            </p:cNvSpPr>
            <p:nvPr/>
          </p:nvSpPr>
          <p:spPr bwMode="auto">
            <a:xfrm>
              <a:off x="4973" y="0"/>
              <a:ext cx="783" cy="20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ja-JP" altLang="en-US">
                <a:ea typeface="Osaka" charset="-128"/>
              </a:endParaRPr>
            </a:p>
          </p:txBody>
        </p:sp>
        <p:pic>
          <p:nvPicPr>
            <p:cNvPr id="1036" name="Picture 1028" descr="C:\abitbetter\MS-039\graphics\hokusai2.GIF"/>
            <p:cNvPicPr>
              <a:picLocks noChangeAspect="1" noChangeArrowheads="1"/>
            </p:cNvPicPr>
            <p:nvPr/>
          </p:nvPicPr>
          <p:blipFill>
            <a:blip r:embed="rId14" cstate="print"/>
            <a:srcRect r="13902" b="31862"/>
            <a:stretch>
              <a:fillRect/>
            </a:stretch>
          </p:blipFill>
          <p:spPr bwMode="auto">
            <a:xfrm>
              <a:off x="4667" y="293"/>
              <a:ext cx="1090" cy="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8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6096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タイトルの書式設定</a:t>
            </a:r>
          </a:p>
        </p:txBody>
      </p:sp>
      <p:sp>
        <p:nvSpPr>
          <p:cNvPr id="1029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981200"/>
            <a:ext cx="7391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テキストの書式設定</a:t>
            </a:r>
            <a:endParaRPr lang="en-US" altLang="ja-JP" smtClean="0"/>
          </a:p>
          <a:p>
            <a:pPr lvl="1"/>
            <a:r>
              <a:rPr lang="ja-JP" altLang="en-US" smtClean="0"/>
              <a:t>第</a:t>
            </a:r>
            <a:r>
              <a:rPr lang="en-US" altLang="ja-JP" smtClean="0"/>
              <a:t> 2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2"/>
            <a:r>
              <a:rPr lang="ja-JP" altLang="en-US" smtClean="0"/>
              <a:t>第</a:t>
            </a:r>
            <a:r>
              <a:rPr lang="en-US" altLang="ja-JP" smtClean="0"/>
              <a:t> 3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3"/>
            <a:r>
              <a:rPr lang="ja-JP" altLang="en-US" smtClean="0"/>
              <a:t>第</a:t>
            </a:r>
            <a:r>
              <a:rPr lang="en-US" altLang="ja-JP" smtClean="0"/>
              <a:t> 4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4"/>
            <a:r>
              <a:rPr lang="ja-JP" altLang="en-US" smtClean="0"/>
              <a:t>第</a:t>
            </a:r>
            <a:r>
              <a:rPr lang="en-US" altLang="ja-JP" smtClean="0"/>
              <a:t> 5 </a:t>
            </a:r>
            <a:r>
              <a:rPr lang="ja-JP" altLang="en-US" smtClean="0"/>
              <a:t>レベル</a:t>
            </a:r>
          </a:p>
        </p:txBody>
      </p:sp>
      <p:sp>
        <p:nvSpPr>
          <p:cNvPr id="43015" name="Rectangle 10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8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Times New Roman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3016" name="Rectangle 10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Times New Roman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3017" name="Rectangle 10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248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latin typeface="Times New Roman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fld id="{9F49A55C-9AE0-4FC4-B878-C5E064F4BD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1033" name="Picture 10" descr="C:\Documents and Settings\Administrator\My Documents\SEAMEO-QITEP\2010-4-Lecture\dbookEng_with_DGraph_20100402\CDImageEnglish\dbook\work\picture\LogoCRICEEDjpg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29563" y="0"/>
            <a:ext cx="12144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  <a:cs typeface="Osaka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  <a:cs typeface="Osaka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  <a:cs typeface="Osaka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  <a:cs typeface="Osaka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©"/>
        <a:defRPr sz="3200" i="1">
          <a:solidFill>
            <a:schemeClr val="tx1"/>
          </a:solidFill>
          <a:latin typeface="+mn-lt"/>
          <a:ea typeface="+mn-ea"/>
          <a:cs typeface="Osak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©"/>
        <a:defRPr sz="2800" i="1">
          <a:solidFill>
            <a:schemeClr val="tx1"/>
          </a:solidFill>
          <a:latin typeface="+mn-lt"/>
          <a:ea typeface="+mn-ea"/>
          <a:cs typeface="Osak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©"/>
        <a:defRPr sz="2400" i="1">
          <a:solidFill>
            <a:schemeClr val="tx1"/>
          </a:solidFill>
          <a:latin typeface="+mn-lt"/>
          <a:ea typeface="+mn-ea"/>
          <a:cs typeface="Osak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©"/>
        <a:defRPr sz="2000" i="1">
          <a:solidFill>
            <a:schemeClr val="tx1"/>
          </a:solidFill>
          <a:latin typeface="+mn-lt"/>
          <a:ea typeface="+mn-ea"/>
          <a:cs typeface="Osak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©"/>
        <a:defRPr sz="2000" i="1">
          <a:solidFill>
            <a:schemeClr val="tx1"/>
          </a:solidFill>
          <a:latin typeface="+mn-lt"/>
          <a:ea typeface="+mn-ea"/>
          <a:cs typeface="Osak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©"/>
        <a:defRPr sz="2000" 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©"/>
        <a:defRPr sz="2000" 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©"/>
        <a:defRPr sz="2000" 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©"/>
        <a:defRPr sz="20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hyperlink" Target="http://math-info.criced.tsukuba.ac.jp/museum/dbook_site/Lectures-Samples-pub/files/EText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hyperlink" Target="http://math-info.criced.tsukuba.ac.jp/museum/dbook_site" TargetMode="External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7772400" cy="2594570"/>
          </a:xfrm>
        </p:spPr>
        <p:txBody>
          <a:bodyPr/>
          <a:lstStyle/>
          <a:p>
            <a:r>
              <a:rPr lang="en-US" altLang="ja-JP" sz="4000" b="1" dirty="0" smtClean="0"/>
              <a:t>Mathematics </a:t>
            </a:r>
            <a:r>
              <a:rPr lang="en-US" altLang="ja-JP" sz="4000" b="1" dirty="0"/>
              <a:t>Education for Future </a:t>
            </a:r>
            <a:r>
              <a:rPr lang="en-US" altLang="ja-JP" sz="4000" b="1" dirty="0" smtClean="0"/>
              <a:t>Prediction</a:t>
            </a:r>
            <a:r>
              <a:rPr lang="en-US" altLang="ja-JP" sz="3600" dirty="0" smtClean="0"/>
              <a:t>: 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The </a:t>
            </a:r>
            <a:r>
              <a:rPr lang="en-US" altLang="ja-JP" sz="3600" dirty="0" smtClean="0"/>
              <a:t>APEC </a:t>
            </a:r>
            <a:r>
              <a:rPr lang="en-US" altLang="ja-JP" sz="3600" dirty="0" smtClean="0"/>
              <a:t>Project </a:t>
            </a:r>
            <a:r>
              <a:rPr lang="en-US" altLang="ja-JP" sz="3600" dirty="0" smtClean="0"/>
              <a:t>on 2015</a:t>
            </a:r>
            <a:endParaRPr lang="ja-JP" altLang="en-US" sz="3200" i="1" dirty="0" smtClean="0">
              <a:cs typeface="Times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9592" y="4509120"/>
            <a:ext cx="6768752" cy="2348880"/>
          </a:xfrm>
        </p:spPr>
        <p:txBody>
          <a:bodyPr/>
          <a:lstStyle/>
          <a:p>
            <a:pPr eaLnBrk="1" hangingPunct="1"/>
            <a:endParaRPr lang="en-US" altLang="ja-JP" sz="1800" i="0" dirty="0"/>
          </a:p>
          <a:p>
            <a:pPr eaLnBrk="1" hangingPunct="1">
              <a:buFont typeface="Wingdings" pitchFamily="2" charset="2"/>
              <a:buNone/>
            </a:pPr>
            <a:r>
              <a:rPr lang="en-US" altLang="ja-JP" i="0" dirty="0" smtClean="0">
                <a:latin typeface="Times New Roman" pitchFamily="18" charset="0"/>
                <a:cs typeface="Times New Roman" pitchFamily="18" charset="0"/>
              </a:rPr>
              <a:t>Masami Isoda</a:t>
            </a:r>
            <a:r>
              <a:rPr lang="en-US" altLang="ja-JP" sz="16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600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PhD &amp; </a:t>
            </a: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h.c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PhD,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Professor of Mathematics Education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CRICED, University of Tsukuba, Japan.</a:t>
            </a:r>
          </a:p>
          <a:p>
            <a:pPr eaLnBrk="1" hangingPunct="1"/>
            <a:r>
              <a:rPr lang="en-US" altLang="ja-JP" sz="2000" i="0" dirty="0"/>
              <a:t>Project Overseers, APEC Lesson Study Project.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2148" y="4869159"/>
            <a:ext cx="1568364" cy="198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角丸四角形吹き出し 4"/>
          <p:cNvSpPr/>
          <p:nvPr/>
        </p:nvSpPr>
        <p:spPr bwMode="auto">
          <a:xfrm>
            <a:off x="4622900" y="3356992"/>
            <a:ext cx="4521100" cy="1440160"/>
          </a:xfrm>
          <a:prstGeom prst="wedgeRoundRectCallout">
            <a:avLst>
              <a:gd name="adj1" fmla="val 31634"/>
              <a:gd name="adj2" fmla="val 6510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kumimoji="0" lang="en-US" altLang="ja-JP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do you want to do next?</a:t>
            </a:r>
          </a:p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 would like to share the vison for our future mathematics education based on the past experience of the APEC project.  </a:t>
            </a:r>
            <a:endParaRPr kumimoji="0" lang="ja-JP" alt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" y="4941169"/>
            <a:ext cx="1413664" cy="1916832"/>
          </a:xfrm>
          <a:prstGeom prst="rect">
            <a:avLst/>
          </a:prstGeom>
        </p:spPr>
      </p:pic>
      <p:sp>
        <p:nvSpPr>
          <p:cNvPr id="7" name="角丸四角形吹き出し 6"/>
          <p:cNvSpPr/>
          <p:nvPr/>
        </p:nvSpPr>
        <p:spPr bwMode="auto">
          <a:xfrm>
            <a:off x="107504" y="4005064"/>
            <a:ext cx="1728192" cy="432048"/>
          </a:xfrm>
          <a:prstGeom prst="wedgeRoundRectCallout">
            <a:avLst>
              <a:gd name="adj1" fmla="val -20640"/>
              <a:gd name="adj2" fmla="val 19713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 did?</a:t>
            </a:r>
            <a:endParaRPr kumimoji="0" lang="ja-JP" alt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>
          <a:xfrm>
            <a:off x="3851275" y="115888"/>
            <a:ext cx="3768725" cy="1441450"/>
          </a:xfrm>
        </p:spPr>
        <p:txBody>
          <a:bodyPr/>
          <a:lstStyle/>
          <a:p>
            <a:r>
              <a:rPr lang="en-US" altLang="ja-JP" sz="2400" smtClean="0">
                <a:latin typeface="Times New Roman" pitchFamily="18" charset="0"/>
                <a:cs typeface="Times New Roman" pitchFamily="18" charset="0"/>
              </a:rPr>
              <a:t>Achievement of Thailand</a:t>
            </a:r>
            <a:r>
              <a:rPr lang="en-US" altLang="ja-JP" sz="20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ja-JP" sz="2000" smtClean="0">
                <a:latin typeface="Times New Roman" pitchFamily="18" charset="0"/>
                <a:cs typeface="Times New Roman" pitchFamily="18" charset="0"/>
              </a:rPr>
            </a:br>
            <a:r>
              <a:rPr kumimoji="1" lang="en-US" altLang="ja-JP" sz="3600" smtClean="0">
                <a:latin typeface="Times New Roman" pitchFamily="18" charset="0"/>
                <a:cs typeface="Times New Roman" pitchFamily="18" charset="0"/>
              </a:rPr>
              <a:t>How Many?</a:t>
            </a:r>
            <a:endParaRPr kumimoji="1" lang="ja-JP" altLang="en-US" sz="20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smtClean="0"/>
          </a:p>
        </p:txBody>
      </p:sp>
      <p:grpSp>
        <p:nvGrpSpPr>
          <p:cNvPr id="9220" name="Group 2"/>
          <p:cNvGrpSpPr>
            <a:grpSpLocks/>
          </p:cNvGrpSpPr>
          <p:nvPr/>
        </p:nvGrpSpPr>
        <p:grpSpPr bwMode="auto">
          <a:xfrm>
            <a:off x="0" y="-26988"/>
            <a:ext cx="3771900" cy="1600201"/>
            <a:chOff x="1559" y="6824"/>
            <a:chExt cx="5017" cy="1981"/>
          </a:xfrm>
        </p:grpSpPr>
        <p:grpSp>
          <p:nvGrpSpPr>
            <p:cNvPr id="9223" name="Group 3"/>
            <p:cNvGrpSpPr>
              <a:grpSpLocks/>
            </p:cNvGrpSpPr>
            <p:nvPr/>
          </p:nvGrpSpPr>
          <p:grpSpPr bwMode="auto">
            <a:xfrm>
              <a:off x="1859" y="7114"/>
              <a:ext cx="4330" cy="1428"/>
              <a:chOff x="1714" y="6494"/>
              <a:chExt cx="4330" cy="1428"/>
            </a:xfrm>
          </p:grpSpPr>
          <p:sp>
            <p:nvSpPr>
              <p:cNvPr id="9225" name="Rectangle 4"/>
              <p:cNvSpPr>
                <a:spLocks noChangeArrowheads="1"/>
              </p:cNvSpPr>
              <p:nvPr/>
            </p:nvSpPr>
            <p:spPr bwMode="auto">
              <a:xfrm>
                <a:off x="2100" y="6494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26" name="Rectangle 5"/>
              <p:cNvSpPr>
                <a:spLocks noChangeArrowheads="1"/>
              </p:cNvSpPr>
              <p:nvPr/>
            </p:nvSpPr>
            <p:spPr bwMode="auto">
              <a:xfrm>
                <a:off x="1714" y="6851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27" name="Rectangle 6"/>
              <p:cNvSpPr>
                <a:spLocks noChangeArrowheads="1"/>
              </p:cNvSpPr>
              <p:nvPr/>
            </p:nvSpPr>
            <p:spPr bwMode="auto">
              <a:xfrm>
                <a:off x="2100" y="6851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28" name="Rectangle 7"/>
              <p:cNvSpPr>
                <a:spLocks noChangeArrowheads="1"/>
              </p:cNvSpPr>
              <p:nvPr/>
            </p:nvSpPr>
            <p:spPr bwMode="auto">
              <a:xfrm>
                <a:off x="2486" y="6851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29" name="Rectangle 8"/>
              <p:cNvSpPr>
                <a:spLocks noChangeArrowheads="1"/>
              </p:cNvSpPr>
              <p:nvPr/>
            </p:nvSpPr>
            <p:spPr bwMode="auto">
              <a:xfrm>
                <a:off x="1714" y="7208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30" name="Rectangle 9"/>
              <p:cNvSpPr>
                <a:spLocks noChangeArrowheads="1"/>
              </p:cNvSpPr>
              <p:nvPr/>
            </p:nvSpPr>
            <p:spPr bwMode="auto">
              <a:xfrm>
                <a:off x="2100" y="7208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31" name="Rectangle 10"/>
              <p:cNvSpPr>
                <a:spLocks noChangeArrowheads="1"/>
              </p:cNvSpPr>
              <p:nvPr/>
            </p:nvSpPr>
            <p:spPr bwMode="auto">
              <a:xfrm>
                <a:off x="2486" y="7208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32" name="Rectangle 11"/>
              <p:cNvSpPr>
                <a:spLocks noChangeArrowheads="1"/>
              </p:cNvSpPr>
              <p:nvPr/>
            </p:nvSpPr>
            <p:spPr bwMode="auto">
              <a:xfrm>
                <a:off x="1714" y="7565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33" name="Rectangle 12"/>
              <p:cNvSpPr>
                <a:spLocks noChangeArrowheads="1"/>
              </p:cNvSpPr>
              <p:nvPr/>
            </p:nvSpPr>
            <p:spPr bwMode="auto">
              <a:xfrm>
                <a:off x="2100" y="7565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34" name="Rectangle 13"/>
              <p:cNvSpPr>
                <a:spLocks noChangeArrowheads="1"/>
              </p:cNvSpPr>
              <p:nvPr/>
            </p:nvSpPr>
            <p:spPr bwMode="auto">
              <a:xfrm>
                <a:off x="2486" y="7565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35" name="Rectangle 14"/>
              <p:cNvSpPr>
                <a:spLocks noChangeArrowheads="1"/>
              </p:cNvSpPr>
              <p:nvPr/>
            </p:nvSpPr>
            <p:spPr bwMode="auto">
              <a:xfrm>
                <a:off x="3316" y="6851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36" name="Rectangle 15"/>
              <p:cNvSpPr>
                <a:spLocks noChangeArrowheads="1"/>
              </p:cNvSpPr>
              <p:nvPr/>
            </p:nvSpPr>
            <p:spPr bwMode="auto">
              <a:xfrm>
                <a:off x="3702" y="6851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37" name="Rectangle 16"/>
              <p:cNvSpPr>
                <a:spLocks noChangeArrowheads="1"/>
              </p:cNvSpPr>
              <p:nvPr/>
            </p:nvSpPr>
            <p:spPr bwMode="auto">
              <a:xfrm>
                <a:off x="4088" y="6851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38" name="Rectangle 17"/>
              <p:cNvSpPr>
                <a:spLocks noChangeArrowheads="1"/>
              </p:cNvSpPr>
              <p:nvPr/>
            </p:nvSpPr>
            <p:spPr bwMode="auto">
              <a:xfrm>
                <a:off x="3316" y="7208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39" name="Rectangle 18"/>
              <p:cNvSpPr>
                <a:spLocks noChangeArrowheads="1"/>
              </p:cNvSpPr>
              <p:nvPr/>
            </p:nvSpPr>
            <p:spPr bwMode="auto">
              <a:xfrm>
                <a:off x="3702" y="7208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40" name="Rectangle 19"/>
              <p:cNvSpPr>
                <a:spLocks noChangeArrowheads="1"/>
              </p:cNvSpPr>
              <p:nvPr/>
            </p:nvSpPr>
            <p:spPr bwMode="auto">
              <a:xfrm>
                <a:off x="4088" y="7208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41" name="Rectangle 20"/>
              <p:cNvSpPr>
                <a:spLocks noChangeArrowheads="1"/>
              </p:cNvSpPr>
              <p:nvPr/>
            </p:nvSpPr>
            <p:spPr bwMode="auto">
              <a:xfrm>
                <a:off x="3316" y="7565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42" name="Rectangle 21"/>
              <p:cNvSpPr>
                <a:spLocks noChangeArrowheads="1"/>
              </p:cNvSpPr>
              <p:nvPr/>
            </p:nvSpPr>
            <p:spPr bwMode="auto">
              <a:xfrm>
                <a:off x="3702" y="7565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43" name="Rectangle 22"/>
              <p:cNvSpPr>
                <a:spLocks noChangeArrowheads="1"/>
              </p:cNvSpPr>
              <p:nvPr/>
            </p:nvSpPr>
            <p:spPr bwMode="auto">
              <a:xfrm>
                <a:off x="4088" y="7565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44" name="Rectangle 23"/>
              <p:cNvSpPr>
                <a:spLocks noChangeArrowheads="1"/>
              </p:cNvSpPr>
              <p:nvPr/>
            </p:nvSpPr>
            <p:spPr bwMode="auto">
              <a:xfrm>
                <a:off x="4886" y="6851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45" name="Rectangle 24"/>
              <p:cNvSpPr>
                <a:spLocks noChangeArrowheads="1"/>
              </p:cNvSpPr>
              <p:nvPr/>
            </p:nvSpPr>
            <p:spPr bwMode="auto">
              <a:xfrm>
                <a:off x="5272" y="6851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46" name="Rectangle 25"/>
              <p:cNvSpPr>
                <a:spLocks noChangeArrowheads="1"/>
              </p:cNvSpPr>
              <p:nvPr/>
            </p:nvSpPr>
            <p:spPr bwMode="auto">
              <a:xfrm>
                <a:off x="4886" y="7208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47" name="Rectangle 26"/>
              <p:cNvSpPr>
                <a:spLocks noChangeArrowheads="1"/>
              </p:cNvSpPr>
              <p:nvPr/>
            </p:nvSpPr>
            <p:spPr bwMode="auto">
              <a:xfrm>
                <a:off x="5272" y="7208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48" name="Rectangle 27"/>
              <p:cNvSpPr>
                <a:spLocks noChangeArrowheads="1"/>
              </p:cNvSpPr>
              <p:nvPr/>
            </p:nvSpPr>
            <p:spPr bwMode="auto">
              <a:xfrm>
                <a:off x="5658" y="7208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49" name="Rectangle 28"/>
              <p:cNvSpPr>
                <a:spLocks noChangeArrowheads="1"/>
              </p:cNvSpPr>
              <p:nvPr/>
            </p:nvSpPr>
            <p:spPr bwMode="auto">
              <a:xfrm>
                <a:off x="4886" y="7565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50" name="Rectangle 29"/>
              <p:cNvSpPr>
                <a:spLocks noChangeArrowheads="1"/>
              </p:cNvSpPr>
              <p:nvPr/>
            </p:nvSpPr>
            <p:spPr bwMode="auto">
              <a:xfrm>
                <a:off x="5272" y="7565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  <p:sp>
            <p:nvSpPr>
              <p:cNvPr id="9251" name="Rectangle 30"/>
              <p:cNvSpPr>
                <a:spLocks noChangeArrowheads="1"/>
              </p:cNvSpPr>
              <p:nvPr/>
            </p:nvSpPr>
            <p:spPr bwMode="auto">
              <a:xfrm>
                <a:off x="5658" y="7565"/>
                <a:ext cx="386" cy="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endParaRPr lang="ja-JP" altLang="en-US"/>
              </a:p>
            </p:txBody>
          </p:sp>
        </p:grpSp>
        <p:sp>
          <p:nvSpPr>
            <p:cNvPr id="9224" name="Rectangle 31"/>
            <p:cNvSpPr>
              <a:spLocks noChangeArrowheads="1"/>
            </p:cNvSpPr>
            <p:nvPr/>
          </p:nvSpPr>
          <p:spPr bwMode="auto">
            <a:xfrm>
              <a:off x="1559" y="6824"/>
              <a:ext cx="5017" cy="198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endParaRPr lang="ja-JP" altLang="en-US"/>
            </a:p>
          </p:txBody>
        </p:sp>
      </p:grpSp>
      <p:pic>
        <p:nvPicPr>
          <p:cNvPr id="9221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6863"/>
            <a:ext cx="7235825" cy="529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正方形/長方形 35"/>
          <p:cNvSpPr/>
          <p:nvPr/>
        </p:nvSpPr>
        <p:spPr>
          <a:xfrm>
            <a:off x="7415213" y="5441950"/>
            <a:ext cx="1728787" cy="1416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800" u="sng" kern="0" dirty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By </a:t>
            </a:r>
            <a:r>
              <a:rPr lang="en-US" altLang="ja-JP" sz="1800" u="sng" kern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Inprasitha,M</a:t>
            </a:r>
            <a:r>
              <a:rPr lang="en-US" altLang="ja-JP" sz="1800" u="sng" kern="0" dirty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. , </a:t>
            </a:r>
            <a:r>
              <a:rPr lang="en-US" altLang="ja-JP" sz="1800" u="sng" kern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Isoda,M</a:t>
            </a:r>
            <a:r>
              <a:rPr lang="en-US" altLang="ja-JP" sz="1800" u="sng" kern="0" dirty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. &amp;  </a:t>
            </a:r>
            <a:r>
              <a:rPr lang="en-US" altLang="ja-JP" sz="1800" u="sng" kern="0" dirty="0" err="1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Sudejamnong</a:t>
            </a:r>
            <a:r>
              <a:rPr lang="en-US" altLang="ja-JP" sz="3200" u="sng" kern="0" dirty="0">
                <a:solidFill>
                  <a:srgbClr val="000000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 </a:t>
            </a:r>
            <a:endParaRPr lang="ja-JP" altLang="en-US" sz="1800" u="sng" dirty="0">
              <a:latin typeface="Arial" pitchFamily="34" charset="0"/>
              <a:ea typeface="ＭＳ Ｐゴシック" pitchFamily="50" charset="-128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5828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5651500" y="1628775"/>
            <a:ext cx="3097213" cy="1628775"/>
            <a:chOff x="158" y="3294"/>
            <a:chExt cx="1951" cy="1026"/>
          </a:xfrm>
        </p:grpSpPr>
        <p:sp>
          <p:nvSpPr>
            <p:cNvPr id="133176" name="Line 56"/>
            <p:cNvSpPr>
              <a:spLocks noChangeShapeType="1"/>
            </p:cNvSpPr>
            <p:nvPr/>
          </p:nvSpPr>
          <p:spPr bwMode="auto">
            <a:xfrm flipH="1" flipV="1">
              <a:off x="249" y="3385"/>
              <a:ext cx="1769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77" name="Line 57"/>
            <p:cNvSpPr>
              <a:spLocks noChangeShapeType="1"/>
            </p:cNvSpPr>
            <p:nvPr/>
          </p:nvSpPr>
          <p:spPr bwMode="auto">
            <a:xfrm flipV="1">
              <a:off x="295" y="3430"/>
              <a:ext cx="1814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78" name="Line 58"/>
            <p:cNvSpPr>
              <a:spLocks noChangeShapeType="1"/>
            </p:cNvSpPr>
            <p:nvPr/>
          </p:nvSpPr>
          <p:spPr bwMode="auto">
            <a:xfrm>
              <a:off x="158" y="3748"/>
              <a:ext cx="1906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79" name="Line 59"/>
            <p:cNvSpPr>
              <a:spLocks noChangeShapeType="1"/>
            </p:cNvSpPr>
            <p:nvPr/>
          </p:nvSpPr>
          <p:spPr bwMode="auto">
            <a:xfrm>
              <a:off x="793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80" name="Line 60"/>
            <p:cNvSpPr>
              <a:spLocks noChangeShapeType="1"/>
            </p:cNvSpPr>
            <p:nvPr/>
          </p:nvSpPr>
          <p:spPr bwMode="auto">
            <a:xfrm>
              <a:off x="1655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81" name="Line 61"/>
            <p:cNvSpPr>
              <a:spLocks noChangeShapeType="1"/>
            </p:cNvSpPr>
            <p:nvPr/>
          </p:nvSpPr>
          <p:spPr bwMode="auto">
            <a:xfrm flipV="1">
              <a:off x="1202" y="3294"/>
              <a:ext cx="0" cy="10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619250" y="1700213"/>
            <a:ext cx="3097213" cy="1628775"/>
            <a:chOff x="158" y="3294"/>
            <a:chExt cx="1951" cy="1026"/>
          </a:xfrm>
        </p:grpSpPr>
        <p:sp>
          <p:nvSpPr>
            <p:cNvPr id="133169" name="Line 49"/>
            <p:cNvSpPr>
              <a:spLocks noChangeShapeType="1"/>
            </p:cNvSpPr>
            <p:nvPr/>
          </p:nvSpPr>
          <p:spPr bwMode="auto">
            <a:xfrm flipH="1" flipV="1">
              <a:off x="249" y="3385"/>
              <a:ext cx="1769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70" name="Line 50"/>
            <p:cNvSpPr>
              <a:spLocks noChangeShapeType="1"/>
            </p:cNvSpPr>
            <p:nvPr/>
          </p:nvSpPr>
          <p:spPr bwMode="auto">
            <a:xfrm flipV="1">
              <a:off x="295" y="3430"/>
              <a:ext cx="1814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71" name="Line 51"/>
            <p:cNvSpPr>
              <a:spLocks noChangeShapeType="1"/>
            </p:cNvSpPr>
            <p:nvPr/>
          </p:nvSpPr>
          <p:spPr bwMode="auto">
            <a:xfrm>
              <a:off x="158" y="3748"/>
              <a:ext cx="1906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72" name="Line 52"/>
            <p:cNvSpPr>
              <a:spLocks noChangeShapeType="1"/>
            </p:cNvSpPr>
            <p:nvPr/>
          </p:nvSpPr>
          <p:spPr bwMode="auto">
            <a:xfrm>
              <a:off x="793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73" name="Line 53"/>
            <p:cNvSpPr>
              <a:spLocks noChangeShapeType="1"/>
            </p:cNvSpPr>
            <p:nvPr/>
          </p:nvSpPr>
          <p:spPr bwMode="auto">
            <a:xfrm>
              <a:off x="1655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74" name="Line 54"/>
            <p:cNvSpPr>
              <a:spLocks noChangeShapeType="1"/>
            </p:cNvSpPr>
            <p:nvPr/>
          </p:nvSpPr>
          <p:spPr bwMode="auto">
            <a:xfrm flipV="1">
              <a:off x="1202" y="3294"/>
              <a:ext cx="0" cy="10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4787900" y="3357563"/>
            <a:ext cx="3097213" cy="1628775"/>
            <a:chOff x="158" y="3294"/>
            <a:chExt cx="1951" cy="1026"/>
          </a:xfrm>
        </p:grpSpPr>
        <p:sp>
          <p:nvSpPr>
            <p:cNvPr id="133162" name="Line 42"/>
            <p:cNvSpPr>
              <a:spLocks noChangeShapeType="1"/>
            </p:cNvSpPr>
            <p:nvPr/>
          </p:nvSpPr>
          <p:spPr bwMode="auto">
            <a:xfrm flipH="1" flipV="1">
              <a:off x="249" y="3385"/>
              <a:ext cx="1769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63" name="Line 43"/>
            <p:cNvSpPr>
              <a:spLocks noChangeShapeType="1"/>
            </p:cNvSpPr>
            <p:nvPr/>
          </p:nvSpPr>
          <p:spPr bwMode="auto">
            <a:xfrm flipV="1">
              <a:off x="295" y="3430"/>
              <a:ext cx="1814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64" name="Line 44"/>
            <p:cNvSpPr>
              <a:spLocks noChangeShapeType="1"/>
            </p:cNvSpPr>
            <p:nvPr/>
          </p:nvSpPr>
          <p:spPr bwMode="auto">
            <a:xfrm>
              <a:off x="158" y="3748"/>
              <a:ext cx="1906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65" name="Line 45"/>
            <p:cNvSpPr>
              <a:spLocks noChangeShapeType="1"/>
            </p:cNvSpPr>
            <p:nvPr/>
          </p:nvSpPr>
          <p:spPr bwMode="auto">
            <a:xfrm>
              <a:off x="793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66" name="Line 46"/>
            <p:cNvSpPr>
              <a:spLocks noChangeShapeType="1"/>
            </p:cNvSpPr>
            <p:nvPr/>
          </p:nvSpPr>
          <p:spPr bwMode="auto">
            <a:xfrm>
              <a:off x="1655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67" name="Line 47"/>
            <p:cNvSpPr>
              <a:spLocks noChangeShapeType="1"/>
            </p:cNvSpPr>
            <p:nvPr/>
          </p:nvSpPr>
          <p:spPr bwMode="auto">
            <a:xfrm flipV="1">
              <a:off x="1202" y="3294"/>
              <a:ext cx="0" cy="10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1258888" y="3455988"/>
            <a:ext cx="3097212" cy="1628775"/>
            <a:chOff x="158" y="3294"/>
            <a:chExt cx="1951" cy="1026"/>
          </a:xfrm>
        </p:grpSpPr>
        <p:sp>
          <p:nvSpPr>
            <p:cNvPr id="133155" name="Line 35"/>
            <p:cNvSpPr>
              <a:spLocks noChangeShapeType="1"/>
            </p:cNvSpPr>
            <p:nvPr/>
          </p:nvSpPr>
          <p:spPr bwMode="auto">
            <a:xfrm flipH="1" flipV="1">
              <a:off x="249" y="3385"/>
              <a:ext cx="1769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56" name="Line 36"/>
            <p:cNvSpPr>
              <a:spLocks noChangeShapeType="1"/>
            </p:cNvSpPr>
            <p:nvPr/>
          </p:nvSpPr>
          <p:spPr bwMode="auto">
            <a:xfrm flipV="1">
              <a:off x="295" y="3430"/>
              <a:ext cx="1814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57" name="Line 37"/>
            <p:cNvSpPr>
              <a:spLocks noChangeShapeType="1"/>
            </p:cNvSpPr>
            <p:nvPr/>
          </p:nvSpPr>
          <p:spPr bwMode="auto">
            <a:xfrm>
              <a:off x="158" y="3748"/>
              <a:ext cx="1906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58" name="Line 38"/>
            <p:cNvSpPr>
              <a:spLocks noChangeShapeType="1"/>
            </p:cNvSpPr>
            <p:nvPr/>
          </p:nvSpPr>
          <p:spPr bwMode="auto">
            <a:xfrm>
              <a:off x="793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59" name="Line 39"/>
            <p:cNvSpPr>
              <a:spLocks noChangeShapeType="1"/>
            </p:cNvSpPr>
            <p:nvPr/>
          </p:nvSpPr>
          <p:spPr bwMode="auto">
            <a:xfrm>
              <a:off x="1655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60" name="Line 40"/>
            <p:cNvSpPr>
              <a:spLocks noChangeShapeType="1"/>
            </p:cNvSpPr>
            <p:nvPr/>
          </p:nvSpPr>
          <p:spPr bwMode="auto">
            <a:xfrm flipV="1">
              <a:off x="1202" y="3294"/>
              <a:ext cx="0" cy="10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84663" y="5229225"/>
            <a:ext cx="3097212" cy="1628775"/>
            <a:chOff x="158" y="3294"/>
            <a:chExt cx="1951" cy="1026"/>
          </a:xfrm>
        </p:grpSpPr>
        <p:sp>
          <p:nvSpPr>
            <p:cNvPr id="133148" name="Line 28"/>
            <p:cNvSpPr>
              <a:spLocks noChangeShapeType="1"/>
            </p:cNvSpPr>
            <p:nvPr/>
          </p:nvSpPr>
          <p:spPr bwMode="auto">
            <a:xfrm flipH="1" flipV="1">
              <a:off x="249" y="3385"/>
              <a:ext cx="1769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49" name="Line 29"/>
            <p:cNvSpPr>
              <a:spLocks noChangeShapeType="1"/>
            </p:cNvSpPr>
            <p:nvPr/>
          </p:nvSpPr>
          <p:spPr bwMode="auto">
            <a:xfrm flipV="1">
              <a:off x="295" y="3430"/>
              <a:ext cx="1814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50" name="Line 30"/>
            <p:cNvSpPr>
              <a:spLocks noChangeShapeType="1"/>
            </p:cNvSpPr>
            <p:nvPr/>
          </p:nvSpPr>
          <p:spPr bwMode="auto">
            <a:xfrm>
              <a:off x="158" y="3748"/>
              <a:ext cx="1906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51" name="Line 31"/>
            <p:cNvSpPr>
              <a:spLocks noChangeShapeType="1"/>
            </p:cNvSpPr>
            <p:nvPr/>
          </p:nvSpPr>
          <p:spPr bwMode="auto">
            <a:xfrm>
              <a:off x="793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52" name="Line 32"/>
            <p:cNvSpPr>
              <a:spLocks noChangeShapeType="1"/>
            </p:cNvSpPr>
            <p:nvPr/>
          </p:nvSpPr>
          <p:spPr bwMode="auto">
            <a:xfrm>
              <a:off x="1655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53" name="Line 33"/>
            <p:cNvSpPr>
              <a:spLocks noChangeShapeType="1"/>
            </p:cNvSpPr>
            <p:nvPr/>
          </p:nvSpPr>
          <p:spPr bwMode="auto">
            <a:xfrm flipV="1">
              <a:off x="1202" y="3294"/>
              <a:ext cx="0" cy="10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250825" y="5229225"/>
            <a:ext cx="3097213" cy="1628775"/>
            <a:chOff x="158" y="3294"/>
            <a:chExt cx="1951" cy="1026"/>
          </a:xfrm>
        </p:grpSpPr>
        <p:sp>
          <p:nvSpPr>
            <p:cNvPr id="133140" name="Line 20"/>
            <p:cNvSpPr>
              <a:spLocks noChangeShapeType="1"/>
            </p:cNvSpPr>
            <p:nvPr/>
          </p:nvSpPr>
          <p:spPr bwMode="auto">
            <a:xfrm flipH="1" flipV="1">
              <a:off x="249" y="3385"/>
              <a:ext cx="1769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41" name="Line 21"/>
            <p:cNvSpPr>
              <a:spLocks noChangeShapeType="1"/>
            </p:cNvSpPr>
            <p:nvPr/>
          </p:nvSpPr>
          <p:spPr bwMode="auto">
            <a:xfrm flipV="1">
              <a:off x="295" y="3430"/>
              <a:ext cx="1814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42" name="Line 22"/>
            <p:cNvSpPr>
              <a:spLocks noChangeShapeType="1"/>
            </p:cNvSpPr>
            <p:nvPr/>
          </p:nvSpPr>
          <p:spPr bwMode="auto">
            <a:xfrm>
              <a:off x="158" y="3748"/>
              <a:ext cx="1906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43" name="Line 23"/>
            <p:cNvSpPr>
              <a:spLocks noChangeShapeType="1"/>
            </p:cNvSpPr>
            <p:nvPr/>
          </p:nvSpPr>
          <p:spPr bwMode="auto">
            <a:xfrm>
              <a:off x="793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44" name="Line 24"/>
            <p:cNvSpPr>
              <a:spLocks noChangeShapeType="1"/>
            </p:cNvSpPr>
            <p:nvPr/>
          </p:nvSpPr>
          <p:spPr bwMode="auto">
            <a:xfrm>
              <a:off x="1655" y="3294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145" name="Line 25"/>
            <p:cNvSpPr>
              <a:spLocks noChangeShapeType="1"/>
            </p:cNvSpPr>
            <p:nvPr/>
          </p:nvSpPr>
          <p:spPr bwMode="auto">
            <a:xfrm flipV="1">
              <a:off x="1202" y="3294"/>
              <a:ext cx="0" cy="10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6050" cy="1447800"/>
          </a:xfrm>
          <a:solidFill>
            <a:srgbClr val="DDDDDD"/>
          </a:solidFill>
        </p:spPr>
        <p:txBody>
          <a:bodyPr/>
          <a:lstStyle/>
          <a:p>
            <a:r>
              <a:rPr lang="en-US" altLang="ja-JP" sz="2400" b="1" dirty="0" err="1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Procedurization</a:t>
            </a:r>
            <a:r>
              <a:rPr lang="en-US" altLang="ja-JP" sz="2400" b="1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Concept</a:t>
            </a:r>
            <a:r>
              <a:rPr lang="en-US" altLang="ja-JP" sz="2400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US" altLang="ja-JP" sz="2400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ja-JP" sz="24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Conceptualization of Procedure</a:t>
            </a:r>
            <a:br>
              <a:rPr lang="en-US" altLang="ja-JP" sz="24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ja-JP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on the Extending Curriculum Sequence </a:t>
            </a:r>
            <a:r>
              <a:rPr lang="en-US" altLang="ja-JP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altLang="ja-JP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ja-JP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(Theory by Isoda,1991,1996,1998,2005,2008a,2008b,2013)</a:t>
            </a:r>
            <a:endParaRPr lang="ja-JP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611188" y="5445125"/>
            <a:ext cx="2484437" cy="1079500"/>
          </a:xfrm>
          <a:prstGeom prst="rect">
            <a:avLst/>
          </a:prstGeom>
          <a:solidFill>
            <a:srgbClr val="B2B2B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 dirty="0"/>
              <a:t>Meaning of </a:t>
            </a:r>
            <a:r>
              <a:rPr lang="en-US" altLang="ja-JP" dirty="0" smtClean="0"/>
              <a:t>A</a:t>
            </a:r>
          </a:p>
          <a:p>
            <a:r>
              <a:rPr lang="en-US" altLang="ja-JP" dirty="0" smtClean="0"/>
              <a:t>2+2+2: 3times2</a:t>
            </a:r>
            <a:endParaRPr lang="en-US" altLang="ja-JP" dirty="0"/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4716463" y="5445125"/>
            <a:ext cx="2484437" cy="1079500"/>
          </a:xfrm>
          <a:prstGeom prst="rect">
            <a:avLst/>
          </a:prstGeom>
          <a:solidFill>
            <a:srgbClr val="B2B2B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 dirty="0"/>
              <a:t>Procedure of </a:t>
            </a:r>
            <a:r>
              <a:rPr lang="en-US" altLang="ja-JP" dirty="0" smtClean="0"/>
              <a:t>A</a:t>
            </a:r>
          </a:p>
          <a:p>
            <a:r>
              <a:rPr lang="en-US" altLang="ja-JP" dirty="0" smtClean="0"/>
              <a:t>3x2</a:t>
            </a:r>
            <a:endParaRPr lang="en-US" altLang="ja-JP" dirty="0"/>
          </a:p>
        </p:txBody>
      </p:sp>
      <p:sp>
        <p:nvSpPr>
          <p:cNvPr id="133126" name="AutoShape 6"/>
          <p:cNvSpPr>
            <a:spLocks noChangeArrowheads="1"/>
          </p:cNvSpPr>
          <p:nvPr/>
        </p:nvSpPr>
        <p:spPr bwMode="auto">
          <a:xfrm>
            <a:off x="3348038" y="5876925"/>
            <a:ext cx="1152525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00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27" name="AutoShape 7"/>
          <p:cNvSpPr>
            <a:spLocks noChangeArrowheads="1"/>
          </p:cNvSpPr>
          <p:nvPr/>
        </p:nvSpPr>
        <p:spPr bwMode="auto">
          <a:xfrm rot="2248582">
            <a:off x="4041775" y="4683125"/>
            <a:ext cx="1035050" cy="576263"/>
          </a:xfrm>
          <a:prstGeom prst="leftArrow">
            <a:avLst>
              <a:gd name="adj1" fmla="val 50000"/>
              <a:gd name="adj2" fmla="val 44904"/>
            </a:avLst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1547813" y="3716338"/>
            <a:ext cx="2484437" cy="1079500"/>
          </a:xfrm>
          <a:prstGeom prst="rect">
            <a:avLst/>
          </a:prstGeom>
          <a:solidFill>
            <a:srgbClr val="FF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 dirty="0"/>
              <a:t>Meaning of </a:t>
            </a:r>
            <a:r>
              <a:rPr lang="en-US" altLang="ja-JP" dirty="0" smtClean="0"/>
              <a:t>B</a:t>
            </a:r>
          </a:p>
          <a:p>
            <a:r>
              <a:rPr lang="en-US" altLang="ja-JP" dirty="0" smtClean="0"/>
              <a:t>0.3times</a:t>
            </a:r>
            <a:endParaRPr lang="en-US" altLang="ja-JP" dirty="0"/>
          </a:p>
        </p:txBody>
      </p:sp>
      <p:sp>
        <p:nvSpPr>
          <p:cNvPr id="133129" name="AutoShape 9"/>
          <p:cNvSpPr>
            <a:spLocks noChangeArrowheads="1"/>
          </p:cNvSpPr>
          <p:nvPr/>
        </p:nvSpPr>
        <p:spPr bwMode="auto">
          <a:xfrm>
            <a:off x="4140200" y="3933825"/>
            <a:ext cx="1152525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00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0" name="Rectangle 10"/>
          <p:cNvSpPr>
            <a:spLocks noChangeArrowheads="1"/>
          </p:cNvSpPr>
          <p:nvPr/>
        </p:nvSpPr>
        <p:spPr bwMode="auto">
          <a:xfrm>
            <a:off x="5437188" y="3644900"/>
            <a:ext cx="2484437" cy="1079500"/>
          </a:xfrm>
          <a:prstGeom prst="rect">
            <a:avLst/>
          </a:prstGeom>
          <a:solidFill>
            <a:srgbClr val="FF66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 dirty="0"/>
              <a:t>Procedure of </a:t>
            </a:r>
            <a:r>
              <a:rPr lang="en-US" altLang="ja-JP" dirty="0" smtClean="0"/>
              <a:t>B</a:t>
            </a:r>
          </a:p>
          <a:p>
            <a:r>
              <a:rPr lang="en-US" altLang="ja-JP" dirty="0" smtClean="0"/>
              <a:t>0.3x2</a:t>
            </a:r>
            <a:endParaRPr lang="en-US" altLang="ja-JP" dirty="0"/>
          </a:p>
        </p:txBody>
      </p:sp>
      <p:sp>
        <p:nvSpPr>
          <p:cNvPr id="133131" name="AutoShape 11"/>
          <p:cNvSpPr>
            <a:spLocks noChangeArrowheads="1"/>
          </p:cNvSpPr>
          <p:nvPr/>
        </p:nvSpPr>
        <p:spPr bwMode="auto">
          <a:xfrm rot="2248582">
            <a:off x="4545013" y="2954338"/>
            <a:ext cx="1035050" cy="576262"/>
          </a:xfrm>
          <a:prstGeom prst="leftArrow">
            <a:avLst>
              <a:gd name="adj1" fmla="val 50000"/>
              <a:gd name="adj2" fmla="val 44904"/>
            </a:avLst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2" name="Rectangle 12"/>
          <p:cNvSpPr>
            <a:spLocks noChangeArrowheads="1"/>
          </p:cNvSpPr>
          <p:nvPr/>
        </p:nvSpPr>
        <p:spPr bwMode="auto">
          <a:xfrm>
            <a:off x="2051050" y="1989138"/>
            <a:ext cx="2484438" cy="1079500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 dirty="0"/>
              <a:t>Meaning of </a:t>
            </a:r>
            <a:r>
              <a:rPr lang="en-US" altLang="ja-JP" dirty="0" smtClean="0"/>
              <a:t>C</a:t>
            </a:r>
          </a:p>
          <a:p>
            <a:r>
              <a:rPr lang="en-US" altLang="ja-JP" dirty="0" smtClean="0"/>
              <a:t>Division of </a:t>
            </a:r>
            <a:r>
              <a:rPr lang="en-US" altLang="ja-JP" dirty="0" err="1" smtClean="0"/>
              <a:t>Frac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sp>
        <p:nvSpPr>
          <p:cNvPr id="133133" name="AutoShape 13"/>
          <p:cNvSpPr>
            <a:spLocks noChangeArrowheads="1"/>
          </p:cNvSpPr>
          <p:nvPr/>
        </p:nvSpPr>
        <p:spPr bwMode="auto">
          <a:xfrm>
            <a:off x="4678363" y="2205038"/>
            <a:ext cx="1152525" cy="4318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00C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4" name="Rectangle 14"/>
          <p:cNvSpPr>
            <a:spLocks noChangeArrowheads="1"/>
          </p:cNvSpPr>
          <p:nvPr/>
        </p:nvSpPr>
        <p:spPr bwMode="auto">
          <a:xfrm>
            <a:off x="5975350" y="1916113"/>
            <a:ext cx="2484438" cy="1079500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ja-JP" dirty="0"/>
              <a:t>Procedure of </a:t>
            </a:r>
            <a:r>
              <a:rPr lang="en-US" altLang="ja-JP" dirty="0" smtClean="0"/>
              <a:t>C</a:t>
            </a:r>
          </a:p>
          <a:p>
            <a:r>
              <a:rPr lang="en-US" altLang="ja-JP" dirty="0" smtClean="0"/>
              <a:t> 2÷3</a:t>
            </a:r>
            <a:r>
              <a:rPr lang="ja-JP" altLang="en-US" dirty="0" smtClean="0"/>
              <a:t>＝</a:t>
            </a:r>
            <a:r>
              <a:rPr lang="en-US" altLang="ja-JP" dirty="0" smtClean="0"/>
              <a:t>2×1</a:t>
            </a:r>
            <a:r>
              <a:rPr lang="ja-JP" altLang="en-US" dirty="0" smtClean="0"/>
              <a:t>／</a:t>
            </a:r>
            <a:r>
              <a:rPr lang="en-US" altLang="ja-JP" dirty="0" smtClean="0"/>
              <a:t>3</a:t>
            </a:r>
            <a:endParaRPr lang="en-US" altLang="ja-JP" dirty="0"/>
          </a:p>
        </p:txBody>
      </p:sp>
      <p:sp>
        <p:nvSpPr>
          <p:cNvPr id="133135" name="AutoShape 15"/>
          <p:cNvSpPr>
            <a:spLocks noChangeArrowheads="1"/>
          </p:cNvSpPr>
          <p:nvPr/>
        </p:nvSpPr>
        <p:spPr bwMode="auto">
          <a:xfrm>
            <a:off x="1981200" y="4941888"/>
            <a:ext cx="431800" cy="287337"/>
          </a:xfrm>
          <a:prstGeom prst="upArrow">
            <a:avLst>
              <a:gd name="adj1" fmla="val 44120"/>
              <a:gd name="adj2" fmla="val 42542"/>
            </a:avLst>
          </a:prstGeom>
          <a:noFill/>
          <a:ln w="9525" cap="rnd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6" name="AutoShape 16"/>
          <p:cNvSpPr>
            <a:spLocks noChangeArrowheads="1"/>
          </p:cNvSpPr>
          <p:nvPr/>
        </p:nvSpPr>
        <p:spPr bwMode="auto">
          <a:xfrm>
            <a:off x="2698750" y="3213100"/>
            <a:ext cx="431800" cy="287338"/>
          </a:xfrm>
          <a:prstGeom prst="upArrow">
            <a:avLst>
              <a:gd name="adj1" fmla="val 44120"/>
              <a:gd name="adj2" fmla="val 42542"/>
            </a:avLst>
          </a:prstGeom>
          <a:noFill/>
          <a:ln w="9525" cap="rnd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7" name="AutoShape 17"/>
          <p:cNvSpPr>
            <a:spLocks noChangeArrowheads="1"/>
          </p:cNvSpPr>
          <p:nvPr/>
        </p:nvSpPr>
        <p:spPr bwMode="auto">
          <a:xfrm>
            <a:off x="6302375" y="4941888"/>
            <a:ext cx="431800" cy="287337"/>
          </a:xfrm>
          <a:prstGeom prst="upArrow">
            <a:avLst>
              <a:gd name="adj1" fmla="val 44120"/>
              <a:gd name="adj2" fmla="val 42542"/>
            </a:avLst>
          </a:prstGeom>
          <a:noFill/>
          <a:ln w="9525" cap="rnd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38" name="AutoShape 18"/>
          <p:cNvSpPr>
            <a:spLocks noChangeArrowheads="1"/>
          </p:cNvSpPr>
          <p:nvPr/>
        </p:nvSpPr>
        <p:spPr bwMode="auto">
          <a:xfrm>
            <a:off x="6731000" y="3141663"/>
            <a:ext cx="431800" cy="287337"/>
          </a:xfrm>
          <a:prstGeom prst="upArrow">
            <a:avLst>
              <a:gd name="adj1" fmla="val 44120"/>
              <a:gd name="adj2" fmla="val 42542"/>
            </a:avLst>
          </a:prstGeom>
          <a:noFill/>
          <a:ln w="9525" cap="rnd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83" name="Text Box 63"/>
          <p:cNvSpPr txBox="1">
            <a:spLocks noChangeArrowheads="1"/>
          </p:cNvSpPr>
          <p:nvPr/>
        </p:nvSpPr>
        <p:spPr bwMode="auto">
          <a:xfrm>
            <a:off x="34925" y="4724400"/>
            <a:ext cx="1042988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i="1" dirty="0"/>
              <a:t>Special Case</a:t>
            </a:r>
          </a:p>
        </p:txBody>
      </p:sp>
      <p:sp>
        <p:nvSpPr>
          <p:cNvPr id="133184" name="Text Box 64"/>
          <p:cNvSpPr txBox="1">
            <a:spLocks noChangeArrowheads="1"/>
          </p:cNvSpPr>
          <p:nvPr/>
        </p:nvSpPr>
        <p:spPr bwMode="auto">
          <a:xfrm>
            <a:off x="250825" y="3500438"/>
            <a:ext cx="1187450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i="1" dirty="0"/>
              <a:t>General Case</a:t>
            </a:r>
          </a:p>
        </p:txBody>
      </p:sp>
      <p:sp>
        <p:nvSpPr>
          <p:cNvPr id="133190" name="Text Box 70"/>
          <p:cNvSpPr txBox="1">
            <a:spLocks noChangeArrowheads="1"/>
          </p:cNvSpPr>
          <p:nvPr/>
        </p:nvSpPr>
        <p:spPr bwMode="auto">
          <a:xfrm>
            <a:off x="720725" y="1773238"/>
            <a:ext cx="118745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i="1" dirty="0"/>
              <a:t>More General Case</a:t>
            </a:r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6283" y="5131593"/>
            <a:ext cx="140335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角丸四角形吹き出し 63"/>
          <p:cNvSpPr/>
          <p:nvPr/>
        </p:nvSpPr>
        <p:spPr bwMode="auto">
          <a:xfrm>
            <a:off x="6805613" y="4628356"/>
            <a:ext cx="2230883" cy="430212"/>
          </a:xfrm>
          <a:prstGeom prst="wedgeRoundRectCallout">
            <a:avLst>
              <a:gd name="adj1" fmla="val -1655"/>
              <a:gd name="adj2" fmla="val 14255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Mathematization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13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3" y="0"/>
            <a:ext cx="9144000" cy="6858000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-6684"/>
            <a:ext cx="7391400" cy="515144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How do you think?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6403019"/>
            <a:ext cx="9252520" cy="40011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we need numeracy?</a:t>
            </a:r>
            <a:endParaRPr kumimoji="1" lang="ja-JP" alt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角丸四角形吹き出し 5"/>
          <p:cNvSpPr/>
          <p:nvPr/>
        </p:nvSpPr>
        <p:spPr bwMode="auto">
          <a:xfrm>
            <a:off x="0" y="4293096"/>
            <a:ext cx="1331640" cy="1368152"/>
          </a:xfrm>
          <a:prstGeom prst="wedgeRoundRectCallout">
            <a:avLst>
              <a:gd name="adj1" fmla="val 77909"/>
              <a:gd name="adj2" fmla="val -733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Each </a:t>
            </a:r>
            <a:r>
              <a:rPr kumimoji="0" lang="en-US" altLang="ja-JP" dirty="0">
                <a:solidFill>
                  <a:schemeClr val="bg1"/>
                </a:solidFill>
                <a:latin typeface="Arial" charset="0"/>
                <a:ea typeface="Osaka" charset="-128"/>
              </a:rPr>
              <a:t>c</a:t>
            </a: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offee piece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Osaka" charset="-128"/>
            </a:endParaRPr>
          </a:p>
        </p:txBody>
      </p:sp>
      <p:sp>
        <p:nvSpPr>
          <p:cNvPr id="7" name="角丸四角形吹き出し 6"/>
          <p:cNvSpPr/>
          <p:nvPr/>
        </p:nvSpPr>
        <p:spPr bwMode="auto">
          <a:xfrm>
            <a:off x="7020272" y="3861048"/>
            <a:ext cx="1656184" cy="962000"/>
          </a:xfrm>
          <a:prstGeom prst="wedgeRoundRectCallout">
            <a:avLst>
              <a:gd name="adj1" fmla="val -75944"/>
              <a:gd name="adj2" fmla="val 42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30 </a:t>
            </a:r>
            <a:r>
              <a:rPr kumimoji="0" lang="en-US" altLang="ja-JP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pieces in a pack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Osaka" charset="-128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5078413"/>
            <a:ext cx="140335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角丸四角形吹き出し 9"/>
          <p:cNvSpPr/>
          <p:nvPr/>
        </p:nvSpPr>
        <p:spPr bwMode="auto">
          <a:xfrm>
            <a:off x="3248271" y="5780106"/>
            <a:ext cx="4355976" cy="504056"/>
          </a:xfrm>
          <a:prstGeom prst="wedgeRoundRectCallout">
            <a:avLst>
              <a:gd name="adj1" fmla="val 60336"/>
              <a:gd name="adj2" fmla="val -254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 smtClean="0">
                <a:solidFill>
                  <a:schemeClr val="bg1"/>
                </a:solidFill>
                <a:ea typeface="Osaka" charset="-128"/>
              </a:rPr>
              <a:t>What is the numeracy, here?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3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38100"/>
            <a:ext cx="7391400" cy="1143000"/>
          </a:xfrm>
        </p:spPr>
        <p:txBody>
          <a:bodyPr/>
          <a:lstStyle/>
          <a:p>
            <a:r>
              <a:rPr lang="en-US" altLang="ja-JP" sz="2800" dirty="0" smtClean="0"/>
              <a:t>Just Simple Arithmetical </a:t>
            </a:r>
            <a:r>
              <a:rPr lang="en-US" altLang="ja-JP" sz="2800" dirty="0"/>
              <a:t>P</a:t>
            </a:r>
            <a:r>
              <a:rPr lang="en-US" altLang="ja-JP" sz="2800" dirty="0" smtClean="0"/>
              <a:t>rogression</a:t>
            </a:r>
            <a:r>
              <a:rPr lang="en-US" altLang="ja-JP" sz="2800" dirty="0"/>
              <a:t/>
            </a:r>
            <a:br>
              <a:rPr lang="en-US" altLang="ja-JP" sz="2800" dirty="0"/>
            </a:b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7785" y="6553200"/>
            <a:ext cx="7391400" cy="268932"/>
          </a:xfrm>
        </p:spPr>
        <p:txBody>
          <a:bodyPr/>
          <a:lstStyle/>
          <a:p>
            <a:r>
              <a:rPr kumimoji="1" lang="en-US" altLang="ja-JP" sz="1200" dirty="0">
                <a:hlinkClick r:id="rId4"/>
              </a:rPr>
              <a:t>http://math-info.criced.tsukuba.ac.jp/museum/dbook_site/Lectures-Samples-pub/files/EText.html</a:t>
            </a:r>
            <a:endParaRPr kumimoji="1" lang="ja-JP" altLang="en-US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28370-11CF-4DD1-9999-09C915602A51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331873"/>
              </p:ext>
            </p:extLst>
          </p:nvPr>
        </p:nvGraphicFramePr>
        <p:xfrm>
          <a:off x="-19224" y="609600"/>
          <a:ext cx="79756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Image" r:id="rId5" imgW="15949080" imgH="11885400" progId="Photoshop.Image.13">
                  <p:embed/>
                </p:oleObj>
              </mc:Choice>
              <mc:Fallback>
                <p:oleObj name="Image" r:id="rId5" imgW="15949080" imgH="11885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9224" y="609600"/>
                        <a:ext cx="7975600" cy="594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650" y="5078413"/>
            <a:ext cx="140335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角丸四角形吹き出し 6"/>
          <p:cNvSpPr/>
          <p:nvPr/>
        </p:nvSpPr>
        <p:spPr bwMode="auto">
          <a:xfrm>
            <a:off x="6948264" y="3789040"/>
            <a:ext cx="2088231" cy="1440160"/>
          </a:xfrm>
          <a:prstGeom prst="wedgeRoundRectCallout">
            <a:avLst>
              <a:gd name="adj1" fmla="val 18536"/>
              <a:gd name="adj2" fmla="val 9231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dirty="0" smtClean="0">
                <a:solidFill>
                  <a:schemeClr val="bg1"/>
                </a:solidFill>
                <a:ea typeface="Osaka" charset="-128"/>
              </a:rPr>
              <a:t>What is the competency, here?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30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7391400" cy="1080120"/>
          </a:xfrm>
        </p:spPr>
        <p:txBody>
          <a:bodyPr/>
          <a:lstStyle/>
          <a:p>
            <a:r>
              <a:rPr kumimoji="1" lang="en-US" altLang="ja-JP" dirty="0" smtClean="0"/>
              <a:t>Emergency Preparedness Education with Mathematics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28370-11CF-4DD1-9999-09C915602A51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266997"/>
              </p:ext>
            </p:extLst>
          </p:nvPr>
        </p:nvGraphicFramePr>
        <p:xfrm>
          <a:off x="216008" y="1528519"/>
          <a:ext cx="7239000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Image" r:id="rId3" imgW="14475960" imgH="10463400" progId="Photoshop.Image.13">
                  <p:embed/>
                </p:oleObj>
              </mc:Choice>
              <mc:Fallback>
                <p:oleObj name="Image" r:id="rId3" imgW="14475960" imgH="10463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008" y="1528519"/>
                        <a:ext cx="7239000" cy="523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432032" y="6497718"/>
            <a:ext cx="95770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Monica</a:t>
            </a:r>
            <a:r>
              <a:rPr lang="ja-JP" altLang="en-US" sz="1600" dirty="0" smtClean="0"/>
              <a:t> </a:t>
            </a:r>
            <a:r>
              <a:rPr lang="en-US" altLang="ja-JP" sz="1600" dirty="0" err="1" smtClean="0"/>
              <a:t>Miyagui</a:t>
            </a:r>
            <a:r>
              <a:rPr lang="ja-JP" altLang="en-US" sz="1600" dirty="0" smtClean="0"/>
              <a:t> </a:t>
            </a:r>
            <a:r>
              <a:rPr lang="ja-JP" altLang="en-US" sz="1600" dirty="0" smtClean="0">
                <a:hlinkClick r:id="rId5"/>
              </a:rPr>
              <a:t>http</a:t>
            </a:r>
            <a:r>
              <a:rPr lang="ja-JP" altLang="en-US" sz="1600" dirty="0">
                <a:hlinkClick r:id="rId5"/>
              </a:rPr>
              <a:t>://math-info.criced.tsukuba.ac.jp/museum/dbook_site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485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7391400" cy="468288"/>
          </a:xfrm>
        </p:spPr>
        <p:txBody>
          <a:bodyPr>
            <a:normAutofit fontScale="90000"/>
          </a:bodyPr>
          <a:lstStyle/>
          <a:p>
            <a:pPr algn="l"/>
            <a:r>
              <a:rPr kumimoji="1" lang="en-US" altLang="ja-JP" sz="3600" dirty="0" smtClean="0"/>
              <a:t>Objectives/Aims of Education</a:t>
            </a:r>
            <a:endParaRPr kumimoji="1" lang="ja-JP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C6A93-ADCE-45DF-A923-3051B83D93F9}" type="slidenum">
              <a:rPr lang="ja-JP" altLang="en-US" smtClean="0"/>
              <a:pPr/>
              <a:t>15</a:t>
            </a:fld>
            <a:endParaRPr lang="en-US" altLang="ja-JP"/>
          </a:p>
        </p:txBody>
      </p:sp>
      <p:sp>
        <p:nvSpPr>
          <p:cNvPr id="5" name="角丸四角形 4"/>
          <p:cNvSpPr/>
          <p:nvPr/>
        </p:nvSpPr>
        <p:spPr bwMode="auto">
          <a:xfrm>
            <a:off x="0" y="620688"/>
            <a:ext cx="7956376" cy="6237312"/>
          </a:xfrm>
          <a:prstGeom prst="roundRect">
            <a:avLst>
              <a:gd name="adj" fmla="val 12471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2">
            <a:schemeClr val="l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/>
            <a:r>
              <a:rPr lang="en-US" altLang="ja-JP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Character </a:t>
            </a:r>
            <a:r>
              <a:rPr lang="en-US" altLang="ja-JP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Formation</a:t>
            </a:r>
          </a:p>
          <a:p>
            <a:pPr marL="342900" indent="-342900"/>
            <a:endParaRPr lang="en-US" altLang="ja-JP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/>
            <a:endParaRPr lang="en-US" altLang="ja-JP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1" lang="ja-JP" altLang="en-US" sz="2800" b="0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0" y="2204864"/>
            <a:ext cx="7884368" cy="465313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1003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/>
            <a:r>
              <a:rPr lang="en-US" altLang="ja-JP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Thinking Skills for Learning: Learning How to Learn!</a:t>
            </a:r>
            <a:endParaRPr kumimoji="1" lang="ja-JP" altLang="en-US" sz="2800" b="1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8" name="角丸四角形 7"/>
          <p:cNvSpPr/>
          <p:nvPr/>
        </p:nvSpPr>
        <p:spPr bwMode="auto">
          <a:xfrm>
            <a:off x="179512" y="4926652"/>
            <a:ext cx="7272808" cy="1742708"/>
          </a:xfrm>
          <a:prstGeom prst="roundRect">
            <a:avLst>
              <a:gd name="adj" fmla="val 19140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1002">
            <a:schemeClr val="dk1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/>
            <a:r>
              <a:rPr lang="en-US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 and </a:t>
            </a:r>
            <a:r>
              <a:rPr lang="en-US" altLang="ja-JP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</a:p>
          <a:p>
            <a:pPr marL="342900" indent="-342900"/>
            <a:endParaRPr lang="en-US" altLang="ja-JP" sz="2800" dirty="0">
              <a:solidFill>
                <a:srgbClr val="FFFFFF"/>
              </a:solidFill>
            </a:endParaRPr>
          </a:p>
          <a:p>
            <a:pPr marL="342900" indent="-342900"/>
            <a:endParaRPr lang="ja-JP" altLang="en-US" sz="2800" dirty="0">
              <a:solidFill>
                <a:srgbClr val="FFFFFF"/>
              </a:solidFill>
            </a:endParaRPr>
          </a:p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1" lang="ja-JP" altLang="en-US" sz="2800" b="0" i="1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5445224"/>
            <a:ext cx="72728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ways of calculation</a:t>
            </a:r>
          </a:p>
          <a:p>
            <a:r>
              <a:rPr lang="en-US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ways of calculation and Patterns</a:t>
            </a:r>
          </a:p>
          <a:p>
            <a:r>
              <a:rPr lang="en-US" altLang="ja-JP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Thinking with using Mathematical Concepts </a:t>
            </a:r>
            <a:endParaRPr kumimoji="1" lang="ja-JP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5536" y="3356992"/>
            <a:ext cx="7309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0" dirty="0" smtClean="0">
                <a:solidFill>
                  <a:srgbClr val="FCE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Mathematical Thinking in General:</a:t>
            </a:r>
          </a:p>
          <a:p>
            <a:r>
              <a:rPr lang="en-US" altLang="ja-JP" b="1" i="0" dirty="0" smtClean="0">
                <a:solidFill>
                  <a:srgbClr val="FCE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Extension, Generalization, </a:t>
            </a:r>
            <a:r>
              <a:rPr kumimoji="1" lang="en-US" altLang="ja-JP" b="1" dirty="0" smtClean="0">
                <a:solidFill>
                  <a:srgbClr val="FCE4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Anticipation, Integration, Change the representation for explaining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7544" y="1196752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i="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Attitude and Values:</a:t>
            </a:r>
            <a:r>
              <a:rPr lang="ja-JP" altLang="en-US" sz="2800" b="1" i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800" b="1" i="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Beautifulness</a:t>
            </a:r>
            <a:r>
              <a:rPr lang="en-US" altLang="ja-JP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Curiosity, Reasonableness, Appreciation</a:t>
            </a:r>
            <a:endParaRPr kumimoji="1" lang="ja-JP" altLang="en-US" sz="2800" b="1" i="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143500"/>
            <a:ext cx="133164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角丸四角形吹き出し 23"/>
          <p:cNvSpPr/>
          <p:nvPr/>
        </p:nvSpPr>
        <p:spPr bwMode="auto">
          <a:xfrm>
            <a:off x="7524328" y="332656"/>
            <a:ext cx="1619672" cy="5040560"/>
          </a:xfrm>
          <a:prstGeom prst="wedgeRoundRectCallout">
            <a:avLst>
              <a:gd name="adj1" fmla="val -12955"/>
              <a:gd name="adj2" fmla="val 5403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  <a:ea typeface="Osaka" charset="-128"/>
              </a:rPr>
              <a:t>Developing Children </a:t>
            </a:r>
            <a:r>
              <a:rPr kumimoji="0" lang="en-US" altLang="ja-JP" sz="1600" dirty="0" smtClean="0">
                <a:solidFill>
                  <a:srgbClr val="FFFF00"/>
                </a:solidFill>
                <a:latin typeface="Arial" charset="0"/>
                <a:ea typeface="Osaka" charset="-128"/>
              </a:rPr>
              <a:t>Who Lean Math by and for Themselves: </a:t>
            </a:r>
            <a:r>
              <a:rPr kumimoji="0" lang="en-US" altLang="ja-JP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We</a:t>
            </a:r>
            <a:r>
              <a:rPr kumimoji="0" lang="en-US" altLang="ja-JP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 should </a:t>
            </a:r>
            <a:r>
              <a:rPr kumimoji="0" lang="en-US" altLang="ja-JP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develop</a:t>
            </a:r>
            <a:r>
              <a:rPr kumimoji="0" lang="en-US" altLang="ja-JP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 children who can use what they leaned before without our support. If they developed, they can reply the question what do you wan to do next.</a:t>
            </a:r>
            <a:endParaRPr kumimoji="0" lang="ja-JP" alt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478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2" grpId="0"/>
      <p:bldP spid="13" grpId="0"/>
      <p:bldP spid="17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7848600" cy="80722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88224" y="-333064"/>
            <a:ext cx="1260376" cy="1594974"/>
          </a:xfrm>
        </p:spPr>
        <p:txBody>
          <a:bodyPr>
            <a:noAutofit/>
          </a:bodyPr>
          <a:lstStyle/>
          <a:p>
            <a:r>
              <a:rPr kumimoji="1" lang="ja-JP" altLang="en-US" sz="1600" dirty="0" smtClean="0"/>
              <a:t>国立教育政策研究所</a:t>
            </a:r>
            <a:r>
              <a:rPr kumimoji="1" lang="en-US" altLang="ja-JP" sz="1600" dirty="0" smtClean="0"/>
              <a:t/>
            </a:r>
            <a:br>
              <a:rPr kumimoji="1" lang="en-US" altLang="ja-JP" sz="1600" dirty="0" smtClean="0"/>
            </a:br>
            <a:r>
              <a:rPr lang="en-US" altLang="ja-JP" sz="1600" dirty="0" smtClean="0"/>
              <a:t>2012</a:t>
            </a:r>
            <a:endParaRPr kumimoji="1" lang="ja-JP" altLang="en-US" sz="1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0" y="-78953"/>
            <a:ext cx="7092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Zest for living; 21</a:t>
            </a:r>
            <a:r>
              <a:rPr lang="en-US" altLang="ja-JP" baseline="30000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st</a:t>
            </a:r>
            <a:r>
              <a:rPr lang="en-US" altLang="ja-JP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century</a:t>
            </a:r>
            <a:r>
              <a:rPr lang="ja-JP" altLang="en-US" dirty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competency/skill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932412" y="1919287"/>
            <a:ext cx="4211588" cy="1692771"/>
          </a:xfrm>
          <a:prstGeom prst="rect">
            <a:avLst/>
          </a:prstGeom>
          <a:solidFill>
            <a:srgbClr val="35F3FD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ja-JP" kern="100" dirty="0">
                <a:latin typeface="+mj-lt"/>
                <a:ea typeface="ＭＳ 明朝" panose="02020609040205080304" pitchFamily="17" charset="-128"/>
                <a:cs typeface="Times New Roman" panose="02020603050405020304" pitchFamily="18" charset="0"/>
              </a:rPr>
              <a:t>Practical skills</a:t>
            </a:r>
            <a:endParaRPr lang="ja-JP" altLang="ja-JP" kern="100" dirty="0">
              <a:latin typeface="+mj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266700">
              <a:spcAft>
                <a:spcPts val="0"/>
              </a:spcAft>
            </a:pPr>
            <a:r>
              <a:rPr lang="en-US" altLang="ja-JP" sz="2000" kern="0" dirty="0" smtClean="0">
                <a:latin typeface="+mj-lt"/>
                <a:ea typeface="ＭＳ 明朝" panose="02020609040205080304" pitchFamily="17" charset="-128"/>
                <a:cs typeface="CMBX10"/>
              </a:rPr>
              <a:t>&gt; Autonomous Force</a:t>
            </a:r>
            <a:endParaRPr lang="en-US" altLang="ja-JP" kern="100" dirty="0">
              <a:latin typeface="+mj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266700">
              <a:spcAft>
                <a:spcPts val="0"/>
              </a:spcAft>
            </a:pPr>
            <a:r>
              <a:rPr lang="en-US" altLang="ja-JP" sz="2000" kern="0" dirty="0" smtClean="0">
                <a:latin typeface="+mj-lt"/>
                <a:ea typeface="ＭＳ 明朝" panose="02020609040205080304" pitchFamily="17" charset="-128"/>
                <a:cs typeface="CMBX10"/>
              </a:rPr>
              <a:t>&gt; Human </a:t>
            </a:r>
            <a:r>
              <a:rPr lang="en-US" altLang="ja-JP" sz="2000" kern="0" dirty="0">
                <a:latin typeface="+mj-lt"/>
                <a:ea typeface="ＭＳ 明朝" panose="02020609040205080304" pitchFamily="17" charset="-128"/>
                <a:cs typeface="CMBX10"/>
              </a:rPr>
              <a:t>Relationship </a:t>
            </a:r>
            <a:r>
              <a:rPr lang="en-US" altLang="ja-JP" sz="2000" kern="0" dirty="0" smtClean="0">
                <a:latin typeface="+mj-lt"/>
                <a:ea typeface="ＭＳ 明朝" panose="02020609040205080304" pitchFamily="17" charset="-128"/>
                <a:cs typeface="CMBX10"/>
              </a:rPr>
              <a:t>Formation</a:t>
            </a:r>
          </a:p>
          <a:p>
            <a:pPr marL="266700">
              <a:spcAft>
                <a:spcPts val="0"/>
              </a:spcAft>
            </a:pPr>
            <a:r>
              <a:rPr lang="en-US" altLang="ja-JP" sz="2000" kern="0" dirty="0" smtClean="0">
                <a:latin typeface="+mj-lt"/>
                <a:ea typeface="ＭＳ 明朝" panose="02020609040205080304" pitchFamily="17" charset="-128"/>
                <a:cs typeface="CMBX10"/>
              </a:rPr>
              <a:t>&gt; </a:t>
            </a:r>
            <a:r>
              <a:rPr lang="en-US" altLang="ja-JP" sz="2000" kern="0" dirty="0">
                <a:latin typeface="+mj-lt"/>
                <a:ea typeface="ＭＳ 明朝" panose="02020609040205080304" pitchFamily="17" charset="-128"/>
                <a:cs typeface="CMBX10"/>
              </a:rPr>
              <a:t>Social Participation, Commitment for Sustainable Development</a:t>
            </a:r>
            <a:endParaRPr lang="ja-JP" altLang="en-US" sz="2000" dirty="0">
              <a:latin typeface="+mj-lt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-203275" y="3199209"/>
            <a:ext cx="2783781" cy="2062103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marL="266700">
              <a:spcAft>
                <a:spcPts val="0"/>
              </a:spcAft>
            </a:pPr>
            <a:r>
              <a:rPr lang="en-US" altLang="ja-JP" sz="2000" b="1" kern="0" dirty="0">
                <a:latin typeface="+mj-lt"/>
                <a:ea typeface="ＭＳ 明朝" panose="02020609040205080304" pitchFamily="17" charset="-128"/>
                <a:cs typeface="CMBX10"/>
              </a:rPr>
              <a:t>Thinking Skills</a:t>
            </a:r>
            <a:endParaRPr lang="ja-JP" altLang="ja-JP" b="1" kern="100" dirty="0">
              <a:latin typeface="+mj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266700">
              <a:spcAft>
                <a:spcPts val="0"/>
              </a:spcAft>
            </a:pPr>
            <a:r>
              <a:rPr lang="en-US" altLang="ja-JP" sz="1800" kern="0" dirty="0">
                <a:latin typeface="+mj-lt"/>
                <a:ea typeface="ＭＳ 明朝" panose="02020609040205080304" pitchFamily="17" charset="-128"/>
                <a:cs typeface="CMBX10"/>
              </a:rPr>
              <a:t>&gt;Problem Solving, Creativity</a:t>
            </a:r>
            <a:endParaRPr lang="ja-JP" altLang="ja-JP" sz="2000" kern="100" dirty="0">
              <a:latin typeface="+mj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266700">
              <a:spcAft>
                <a:spcPts val="0"/>
              </a:spcAft>
            </a:pPr>
            <a:r>
              <a:rPr lang="en-US" altLang="ja-JP" sz="1800" kern="0" dirty="0">
                <a:latin typeface="+mj-lt"/>
                <a:ea typeface="ＭＳ 明朝" panose="02020609040205080304" pitchFamily="17" charset="-128"/>
                <a:cs typeface="CMBX10"/>
              </a:rPr>
              <a:t>&gt;Logical and Critical Thinking</a:t>
            </a:r>
            <a:endParaRPr lang="ja-JP" altLang="ja-JP" sz="2000" kern="100" dirty="0">
              <a:latin typeface="+mj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266700">
              <a:spcAft>
                <a:spcPts val="0"/>
              </a:spcAft>
            </a:pPr>
            <a:r>
              <a:rPr lang="en-US" altLang="ja-JP" sz="1800" kern="0" dirty="0">
                <a:latin typeface="+mj-lt"/>
                <a:ea typeface="ＭＳ 明朝" panose="02020609040205080304" pitchFamily="17" charset="-128"/>
                <a:cs typeface="CMBX10"/>
              </a:rPr>
              <a:t>&gt;Meta Cognitive and Adaptive</a:t>
            </a:r>
            <a:endParaRPr lang="ja-JP" altLang="ja-JP" sz="2000" kern="100" dirty="0">
              <a:effectLst/>
              <a:latin typeface="+mj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984029" y="5496193"/>
            <a:ext cx="2894832" cy="132343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ja-JP" sz="2000" b="1" kern="0" dirty="0">
                <a:latin typeface="CMBX10"/>
                <a:ea typeface="ＭＳ 明朝" panose="02020609040205080304" pitchFamily="17" charset="-128"/>
                <a:cs typeface="CMBX10"/>
              </a:rPr>
              <a:t>Basic Skill</a:t>
            </a:r>
            <a:endParaRPr lang="ja-JP" altLang="ja-JP" b="1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2000" kern="0" dirty="0">
                <a:latin typeface="CMBX10"/>
                <a:ea typeface="ＭＳ 明朝" panose="02020609040205080304" pitchFamily="17" charset="-128"/>
                <a:cs typeface="CMBX10"/>
              </a:rPr>
              <a:t>&gt; Language Skill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2000" kern="0" dirty="0">
                <a:latin typeface="CMBX10"/>
                <a:ea typeface="ＭＳ 明朝" panose="02020609040205080304" pitchFamily="17" charset="-128"/>
                <a:cs typeface="CMBX10"/>
              </a:rPr>
              <a:t>&gt; Mathematics Skill</a:t>
            </a:r>
            <a:endParaRPr lang="ja-JP" altLang="ja-JP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ja-JP" sz="2000" kern="0" dirty="0">
                <a:latin typeface="CMBX10"/>
                <a:ea typeface="ＭＳ 明朝" panose="02020609040205080304" pitchFamily="17" charset="-128"/>
                <a:cs typeface="CMBX10"/>
              </a:rPr>
              <a:t>&gt; Informatics Skill</a:t>
            </a:r>
            <a:endParaRPr lang="ja-JP" altLang="ja-JP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221602"/>
            <a:ext cx="7391400" cy="975150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 smtClean="0"/>
              <a:t>Contents and Conclusions: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709176"/>
            <a:ext cx="7956376" cy="614882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kumimoji="1" lang="en-US" altLang="ja-JP" sz="2400" i="0" dirty="0"/>
              <a:t>Invariance / Immutability: </a:t>
            </a:r>
            <a:r>
              <a:rPr kumimoji="1" lang="ja-JP" altLang="en-US" sz="2400" i="0" dirty="0"/>
              <a:t>不易</a:t>
            </a:r>
            <a:endParaRPr kumimoji="1" lang="en-US" altLang="ja-JP" sz="2400" i="0" dirty="0"/>
          </a:p>
          <a:p>
            <a:pPr marL="0" indent="0">
              <a:buNone/>
            </a:pPr>
            <a:r>
              <a:rPr kumimoji="1" lang="en-US" altLang="ja-JP" sz="2400" i="0" dirty="0"/>
              <a:t>   </a:t>
            </a:r>
            <a:r>
              <a:rPr kumimoji="1" lang="en-US" altLang="ja-JP" sz="1800" i="0" dirty="0"/>
              <a:t>Human Character Formation</a:t>
            </a:r>
          </a:p>
          <a:p>
            <a:pPr marL="0" indent="0">
              <a:buNone/>
            </a:pPr>
            <a:r>
              <a:rPr kumimoji="1" lang="ja-JP" altLang="en-US" sz="1800" i="0" dirty="0"/>
              <a:t>　 </a:t>
            </a:r>
            <a:r>
              <a:rPr kumimoji="1" lang="en-US" altLang="ja-JP" sz="1800" i="0" dirty="0"/>
              <a:t>Mathematical Thinking and Attitude</a:t>
            </a:r>
          </a:p>
          <a:p>
            <a:pPr marL="0" indent="0">
              <a:buNone/>
            </a:pPr>
            <a:r>
              <a:rPr kumimoji="1" lang="en-US" altLang="ja-JP" sz="1800" i="0" dirty="0"/>
              <a:t>   Mathematical Graces to see the world</a:t>
            </a:r>
          </a:p>
          <a:p>
            <a:pPr marL="0" indent="0">
              <a:buNone/>
            </a:pPr>
            <a:r>
              <a:rPr kumimoji="1" lang="en-US" altLang="ja-JP" sz="1800" i="0" dirty="0"/>
              <a:t>   </a:t>
            </a:r>
            <a:r>
              <a:rPr kumimoji="1" lang="en-US" altLang="ja-JP" sz="1800" i="0" dirty="0" err="1"/>
              <a:t>Mathematization</a:t>
            </a:r>
            <a:r>
              <a:rPr kumimoji="1" lang="en-US" altLang="ja-JP" sz="1800" i="0" dirty="0"/>
              <a:t>, Math Inquiry / Activity </a:t>
            </a:r>
          </a:p>
          <a:p>
            <a:pPr marL="0" indent="0">
              <a:buNone/>
            </a:pPr>
            <a:r>
              <a:rPr kumimoji="1" lang="en-US" altLang="ja-JP" sz="2400" i="0" dirty="0"/>
              <a:t>Emphasis / Reform Theme: </a:t>
            </a:r>
            <a:r>
              <a:rPr kumimoji="1" lang="ja-JP" altLang="en-US" sz="2400" i="0" dirty="0"/>
              <a:t>流行</a:t>
            </a:r>
            <a:endParaRPr kumimoji="1" lang="en-US" altLang="ja-JP" sz="2400" i="0" dirty="0"/>
          </a:p>
          <a:p>
            <a:pPr marL="0" indent="0">
              <a:buNone/>
            </a:pPr>
            <a:r>
              <a:rPr kumimoji="1" lang="en-US" altLang="ja-JP" sz="2400" i="0" dirty="0"/>
              <a:t>  Competency for:</a:t>
            </a:r>
          </a:p>
          <a:p>
            <a:pPr lvl="1"/>
            <a:r>
              <a:rPr kumimoji="1" lang="en-US" altLang="ja-JP" sz="2000" i="0" dirty="0"/>
              <a:t>Finding the Unknown Variables on the Situation</a:t>
            </a:r>
          </a:p>
          <a:p>
            <a:pPr lvl="1"/>
            <a:r>
              <a:rPr kumimoji="1" lang="en-US" altLang="ja-JP" sz="2000" i="0" dirty="0"/>
              <a:t>Using Unknown V. for Changing Settings of the Situation </a:t>
            </a:r>
          </a:p>
          <a:p>
            <a:pPr marL="0" indent="0">
              <a:buNone/>
            </a:pPr>
            <a:r>
              <a:rPr lang="en-US" altLang="ja-JP" sz="2400" i="0" dirty="0"/>
              <a:t>  Competency for Plausible Reasoning:</a:t>
            </a:r>
          </a:p>
          <a:p>
            <a:pPr lvl="1"/>
            <a:r>
              <a:rPr lang="en-US" altLang="ja-JP" sz="2000" i="0" dirty="0"/>
              <a:t>Depending on the Context for Saying </a:t>
            </a:r>
            <a:r>
              <a:rPr kumimoji="1" lang="en-US" altLang="ja-JP" sz="2000" i="0" dirty="0"/>
              <a:t>A and non A</a:t>
            </a:r>
          </a:p>
          <a:p>
            <a:pPr lvl="1"/>
            <a:r>
              <a:rPr kumimoji="1" lang="en-US" altLang="ja-JP" sz="2000" i="0" dirty="0"/>
              <a:t>Planning the possible scenario for the better future</a:t>
            </a:r>
          </a:p>
          <a:p>
            <a:pPr marL="0" indent="0">
              <a:buNone/>
            </a:pPr>
            <a:r>
              <a:rPr kumimoji="1" lang="en-US" altLang="ja-JP" sz="2400" i="0" dirty="0"/>
              <a:t>Let’s work together for producing future scenario!</a:t>
            </a:r>
          </a:p>
          <a:p>
            <a:pPr lvl="1" indent="-342900"/>
            <a:r>
              <a:rPr kumimoji="1" lang="en-US" altLang="ja-JP" sz="2000" i="0" dirty="0"/>
              <a:t>What mathematics are necessary for future preparation?</a:t>
            </a:r>
          </a:p>
          <a:p>
            <a:pPr lvl="1" indent="-342900"/>
            <a:r>
              <a:rPr kumimoji="1" lang="en-US" altLang="ja-JP" sz="2000" i="0" dirty="0"/>
              <a:t>New issues beyond old fashioned mathematical modeling.</a:t>
            </a:r>
          </a:p>
          <a:p>
            <a:pPr lvl="1" indent="-342900"/>
            <a:r>
              <a:rPr kumimoji="1" lang="en-US" altLang="ja-JP" sz="2000" i="0" dirty="0"/>
              <a:t>How do you produce the future scenario?</a:t>
            </a:r>
          </a:p>
          <a:p>
            <a:pPr marL="400050" lvl="1" indent="0">
              <a:buNone/>
            </a:pPr>
            <a:endParaRPr kumimoji="1" lang="en-US" altLang="ja-JP" sz="2000" i="0" dirty="0"/>
          </a:p>
          <a:p>
            <a:pPr marL="0" indent="0">
              <a:buNone/>
            </a:pPr>
            <a:endParaRPr kumimoji="1" lang="en-US" altLang="ja-JP" sz="2800" i="0" dirty="0"/>
          </a:p>
          <a:p>
            <a:pPr marL="0" indent="0">
              <a:buNone/>
            </a:pPr>
            <a:endParaRPr kumimoji="1" lang="ja-JP" altLang="en-US" sz="2800" i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20678" y="6474108"/>
            <a:ext cx="1524000" cy="457200"/>
          </a:xfrm>
        </p:spPr>
        <p:txBody>
          <a:bodyPr/>
          <a:lstStyle/>
          <a:p>
            <a:pPr>
              <a:defRPr/>
            </a:pPr>
            <a:fld id="{B5E28370-11CF-4DD1-9999-09C915602A51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1170" y="3935658"/>
            <a:ext cx="140335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角丸四角形吹き出し 6"/>
          <p:cNvSpPr/>
          <p:nvPr/>
        </p:nvSpPr>
        <p:spPr bwMode="auto">
          <a:xfrm>
            <a:off x="2555776" y="3429000"/>
            <a:ext cx="6607122" cy="360040"/>
          </a:xfrm>
          <a:prstGeom prst="wedgeRoundRectCallout">
            <a:avLst>
              <a:gd name="adj1" fmla="val 35800"/>
              <a:gd name="adj2" fmla="val 14731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US" altLang="ja-JP" sz="1400" b="1" dirty="0" smtClean="0"/>
              <a:t>Lesson Study is the activity to verbalize the objective of (mathematics) education</a:t>
            </a:r>
            <a:endParaRPr kumimoji="0" lang="ja-JP" alt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角丸四角形吹き出し 7"/>
          <p:cNvSpPr/>
          <p:nvPr/>
        </p:nvSpPr>
        <p:spPr bwMode="auto">
          <a:xfrm>
            <a:off x="5652121" y="1739854"/>
            <a:ext cx="3470030" cy="1468616"/>
          </a:xfrm>
          <a:prstGeom prst="wedgeRoundRectCallout">
            <a:avLst>
              <a:gd name="adj1" fmla="val 22093"/>
              <a:gd name="adj2" fmla="val 6140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US" altLang="ja-JP" sz="1800" b="1" dirty="0" smtClean="0">
                <a:solidFill>
                  <a:srgbClr val="FFFF00"/>
                </a:solidFill>
              </a:rPr>
              <a:t>Verbalizing for clarifying the objective of teaching is not necessary the same as producing the theoretical terms for clear observation.</a:t>
            </a:r>
            <a:endParaRPr kumimoji="0" lang="ja-JP" altLang="en-US" sz="1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角丸四角形吹き出し 8"/>
          <p:cNvSpPr/>
          <p:nvPr/>
        </p:nvSpPr>
        <p:spPr bwMode="auto">
          <a:xfrm>
            <a:off x="5202458" y="709177"/>
            <a:ext cx="3960440" cy="975150"/>
          </a:xfrm>
          <a:prstGeom prst="wedgeRoundRectCallout">
            <a:avLst>
              <a:gd name="adj1" fmla="val 22093"/>
              <a:gd name="adj2" fmla="val 6832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US" altLang="ja-JP" sz="1800" b="1" dirty="0" smtClean="0">
                <a:solidFill>
                  <a:srgbClr val="FFCCFF"/>
                </a:solidFill>
              </a:rPr>
              <a:t>Through verbalizing, we can enlarge the objective of mathematics education for human enter prize.</a:t>
            </a:r>
            <a:endParaRPr kumimoji="0" lang="ja-JP" altLang="en-US" sz="1800" b="1" dirty="0">
              <a:solidFill>
                <a:srgbClr val="FFCC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2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33" y="6170550"/>
            <a:ext cx="8856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http</a:t>
            </a:r>
            <a:r>
              <a:rPr lang="en-US" altLang="ja-JP" sz="1400" dirty="0"/>
              <a:t>://opinionator.blogs.nytimes.com/2011/08/07/education-needs-a-digital-age-upgrade/?_r=0</a:t>
            </a:r>
            <a:r>
              <a:rPr kumimoji="1" lang="ja-JP" altLang="en-US" sz="1400" dirty="0" smtClean="0"/>
              <a:t>　</a:t>
            </a:r>
            <a:endParaRPr kumimoji="1" lang="ja-JP" altLang="en-US" sz="1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60117" y="59574"/>
            <a:ext cx="7460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How many percent of children who are coming into school get the jobs in future which </a:t>
            </a:r>
            <a:r>
              <a:rPr lang="en-US" altLang="ja-JP" sz="32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are not existed at the era?</a:t>
            </a:r>
            <a:endParaRPr kumimoji="1" lang="ja-JP" altLang="en-US" sz="3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395536" y="332656"/>
            <a:ext cx="7460382" cy="5688632"/>
            <a:chOff x="971600" y="404664"/>
            <a:chExt cx="7316366" cy="538297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772816"/>
              <a:ext cx="7316366" cy="4014819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4788024" y="404664"/>
              <a:ext cx="864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ja-JP" altLang="en-US" sz="36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650" y="5078413"/>
            <a:ext cx="140335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角丸四角形吹き出し 7"/>
          <p:cNvSpPr/>
          <p:nvPr/>
        </p:nvSpPr>
        <p:spPr bwMode="auto">
          <a:xfrm>
            <a:off x="7164288" y="3861047"/>
            <a:ext cx="1979712" cy="1068103"/>
          </a:xfrm>
          <a:prstGeom prst="wedgeRoundRectCallout">
            <a:avLst>
              <a:gd name="adj1" fmla="val -397"/>
              <a:gd name="adj2" fmla="val 7175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How do you </a:t>
            </a:r>
            <a:r>
              <a:rPr kumimoji="0" lang="en-US" altLang="ja-JP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esitimate</a:t>
            </a: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 it scientific?</a:t>
            </a:r>
          </a:p>
          <a:p>
            <a:pPr eaLnBrk="0" hangingPunct="0">
              <a:defRPr/>
            </a:pPr>
            <a:endParaRPr kumimoji="0" lang="en-US" altLang="ja-JP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kumimoji="0" lang="ja-JP" alt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033" y="158405"/>
            <a:ext cx="3943350" cy="596198"/>
          </a:xfrm>
        </p:spPr>
        <p:txBody>
          <a:bodyPr>
            <a:noAutofit/>
          </a:bodyPr>
          <a:lstStyle/>
          <a:p>
            <a:r>
              <a:rPr kumimoji="1" lang="en-US" altLang="ja-JP" sz="2400" dirty="0" smtClean="0"/>
              <a:t>Really?  Good News!?</a:t>
            </a:r>
            <a:endParaRPr kumimoji="1" lang="ja-JP" altLang="en-US" sz="2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357" y="0"/>
            <a:ext cx="4863155" cy="6858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94013"/>
            <a:ext cx="3972050" cy="611936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5078413"/>
            <a:ext cx="140335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角丸四角形吹き出し 6"/>
          <p:cNvSpPr/>
          <p:nvPr/>
        </p:nvSpPr>
        <p:spPr bwMode="auto">
          <a:xfrm>
            <a:off x="7164288" y="3789040"/>
            <a:ext cx="1979712" cy="1289373"/>
          </a:xfrm>
          <a:prstGeom prst="wedgeRoundRectCallout">
            <a:avLst>
              <a:gd name="adj1" fmla="val -397"/>
              <a:gd name="adj2" fmla="val 7175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Strange!</a:t>
            </a:r>
          </a:p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 the site, the ranking changes every year?</a:t>
            </a:r>
            <a:endParaRPr kumimoji="0" lang="ja-JP" alt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角丸四角形吹き出し 7"/>
          <p:cNvSpPr/>
          <p:nvPr/>
        </p:nvSpPr>
        <p:spPr bwMode="auto">
          <a:xfrm>
            <a:off x="6884298" y="6478344"/>
            <a:ext cx="2160240" cy="347700"/>
          </a:xfrm>
          <a:prstGeom prst="wedgeRoundRectCallout">
            <a:avLst>
              <a:gd name="adj1" fmla="val 15202"/>
              <a:gd name="adj2" fmla="val -11800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Why Mathematics?</a:t>
            </a:r>
            <a:endParaRPr kumimoji="0" lang="ja-JP" alt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角丸四角形吹き出し 8"/>
          <p:cNvSpPr/>
          <p:nvPr/>
        </p:nvSpPr>
        <p:spPr bwMode="auto">
          <a:xfrm>
            <a:off x="7154389" y="1772817"/>
            <a:ext cx="1979712" cy="1825052"/>
          </a:xfrm>
          <a:prstGeom prst="wedgeRoundRectCallout">
            <a:avLst>
              <a:gd name="adj1" fmla="val -397"/>
              <a:gd name="adj2" fmla="val 7175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Why we use the ranking for comparison?</a:t>
            </a:r>
          </a:p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Why we do not consider the distribution?</a:t>
            </a:r>
            <a:endParaRPr kumimoji="0" lang="ja-JP" alt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6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188640"/>
            <a:ext cx="7391400" cy="443136"/>
          </a:xfrm>
        </p:spPr>
        <p:txBody>
          <a:bodyPr/>
          <a:lstStyle/>
          <a:p>
            <a:r>
              <a:rPr kumimoji="1" lang="en-US" altLang="ja-JP" dirty="0" smtClean="0"/>
              <a:t>How do you think?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28370-11CF-4DD1-9999-09C915602A51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sp>
        <p:nvSpPr>
          <p:cNvPr id="5" name="角丸四角形吹き出し 4"/>
          <p:cNvSpPr/>
          <p:nvPr/>
        </p:nvSpPr>
        <p:spPr bwMode="auto">
          <a:xfrm>
            <a:off x="0" y="908720"/>
            <a:ext cx="9144000" cy="5949280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ja-JP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 viable arguments and critique the reasoning of others</a:t>
            </a:r>
            <a:endParaRPr lang="ja-JP" altLang="en-US" sz="7200" dirty="0"/>
          </a:p>
        </p:txBody>
      </p:sp>
    </p:spTree>
    <p:extLst>
      <p:ext uri="{BB962C8B-B14F-4D97-AF65-F5344CB8AC3E}">
        <p14:creationId xmlns:p14="http://schemas.microsoft.com/office/powerpoint/2010/main" val="38192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6913" y="168250"/>
            <a:ext cx="7391400" cy="524446"/>
          </a:xfrm>
        </p:spPr>
        <p:txBody>
          <a:bodyPr/>
          <a:lstStyle/>
          <a:p>
            <a:r>
              <a:rPr kumimoji="1" lang="en-US" altLang="ja-JP" dirty="0" smtClean="0"/>
              <a:t>Reforms in USA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77" y="836712"/>
            <a:ext cx="7620000" cy="6021288"/>
          </a:xfrm>
          <a:solidFill>
            <a:schemeClr val="bg1"/>
          </a:solidFill>
        </p:spPr>
        <p:txBody>
          <a:bodyPr/>
          <a:lstStyle/>
          <a:p>
            <a:r>
              <a:rPr lang="en-US" altLang="ja-JP" i="0" dirty="0" smtClean="0"/>
              <a:t>Principles and Standards for School Mathematics (</a:t>
            </a:r>
            <a:r>
              <a:rPr lang="en-US" altLang="ja-JP" i="0" dirty="0" err="1" smtClean="0"/>
              <a:t>NCTM</a:t>
            </a:r>
            <a:r>
              <a:rPr lang="en-US" altLang="ja-JP" i="0" dirty="0" smtClean="0"/>
              <a:t>, 2000)</a:t>
            </a:r>
          </a:p>
          <a:p>
            <a:pPr marL="800100" lvl="2" indent="0">
              <a:buNone/>
            </a:pPr>
            <a:r>
              <a:rPr lang="en-US" altLang="ja-JP" i="0" dirty="0"/>
              <a:t>problem solving, reasoning and proof, </a:t>
            </a:r>
            <a:r>
              <a:rPr lang="en-US" altLang="ja-JP" b="1" i="0" dirty="0"/>
              <a:t>communication</a:t>
            </a:r>
            <a:r>
              <a:rPr lang="en-US" altLang="ja-JP" i="0" dirty="0"/>
              <a:t>, representation, and </a:t>
            </a:r>
            <a:r>
              <a:rPr lang="en-US" altLang="ja-JP" i="0" dirty="0" smtClean="0"/>
              <a:t>connections</a:t>
            </a:r>
          </a:p>
          <a:p>
            <a:r>
              <a:rPr lang="en-US" altLang="ja-JP" i="0" dirty="0" smtClean="0"/>
              <a:t>Common Core State </a:t>
            </a:r>
            <a:r>
              <a:rPr lang="en-US" altLang="ja-JP" i="0" dirty="0"/>
              <a:t>Standards </a:t>
            </a:r>
            <a:r>
              <a:rPr lang="en-US" altLang="ja-JP" i="0" dirty="0" smtClean="0"/>
              <a:t>for Mathematics (2010)</a:t>
            </a:r>
          </a:p>
          <a:p>
            <a:pPr marL="857250" lvl="2" indent="0">
              <a:buNone/>
            </a:pPr>
            <a:r>
              <a:rPr lang="en-US" altLang="ja-JP" dirty="0" smtClean="0"/>
              <a:t>1</a:t>
            </a:r>
            <a:r>
              <a:rPr lang="en-US" altLang="ja-JP" dirty="0"/>
              <a:t>. Make sense of problems and</a:t>
            </a:r>
            <a:r>
              <a:rPr lang="en-US" altLang="ja-JP" b="1" dirty="0"/>
              <a:t> persevere</a:t>
            </a:r>
            <a:r>
              <a:rPr lang="en-US" altLang="ja-JP" dirty="0"/>
              <a:t> in solving </a:t>
            </a:r>
            <a:r>
              <a:rPr lang="en-US" altLang="ja-JP" dirty="0" smtClean="0"/>
              <a:t>them. 2</a:t>
            </a:r>
            <a:r>
              <a:rPr lang="en-US" altLang="ja-JP" dirty="0"/>
              <a:t>. Reason abstractly and </a:t>
            </a:r>
            <a:r>
              <a:rPr lang="en-US" altLang="ja-JP" dirty="0" smtClean="0"/>
              <a:t>quantitatively. 3</a:t>
            </a:r>
            <a:r>
              <a:rPr lang="en-US" altLang="ja-JP" dirty="0"/>
              <a:t>. </a:t>
            </a: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 viable arguments and critique the reasoning of 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others. </a:t>
            </a:r>
            <a:r>
              <a:rPr lang="en-US" altLang="ja-JP" dirty="0" smtClean="0"/>
              <a:t>4</a:t>
            </a:r>
            <a:r>
              <a:rPr lang="en-US" altLang="ja-JP" dirty="0"/>
              <a:t>. Model with </a:t>
            </a:r>
            <a:r>
              <a:rPr lang="en-US" altLang="ja-JP" dirty="0" smtClean="0"/>
              <a:t>mathematics. 5</a:t>
            </a:r>
            <a:r>
              <a:rPr lang="en-US" altLang="ja-JP" dirty="0"/>
              <a:t>. Use appropriate tools </a:t>
            </a:r>
            <a:r>
              <a:rPr lang="en-US" altLang="ja-JP" dirty="0" smtClean="0"/>
              <a:t>strategically. 6</a:t>
            </a:r>
            <a:r>
              <a:rPr lang="en-US" altLang="ja-JP" dirty="0"/>
              <a:t>. Attend to </a:t>
            </a:r>
            <a:r>
              <a:rPr lang="en-US" altLang="ja-JP" dirty="0" smtClean="0"/>
              <a:t>precision.</a:t>
            </a:r>
            <a:r>
              <a:rPr lang="en-US" altLang="ja-JP" dirty="0"/>
              <a:t> </a:t>
            </a:r>
            <a:r>
              <a:rPr lang="en-US" altLang="ja-JP" dirty="0" smtClean="0"/>
              <a:t>7</a:t>
            </a:r>
            <a:r>
              <a:rPr lang="en-US" altLang="ja-JP" dirty="0"/>
              <a:t>. </a:t>
            </a:r>
            <a:r>
              <a:rPr lang="en-US" altLang="ja-JP" b="1" dirty="0"/>
              <a:t>Look for and make use of </a:t>
            </a:r>
            <a:r>
              <a:rPr lang="en-US" altLang="ja-JP" b="1" dirty="0" smtClean="0"/>
              <a:t>structure. </a:t>
            </a:r>
            <a:r>
              <a:rPr lang="en-US" altLang="ja-JP" dirty="0" smtClean="0"/>
              <a:t>8</a:t>
            </a:r>
            <a:r>
              <a:rPr lang="en-US" altLang="ja-JP" dirty="0"/>
              <a:t>. Look for and express regularity in repeated reasoning.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E28370-11CF-4DD1-9999-09C915602A51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650" y="2841724"/>
            <a:ext cx="140335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角丸四角形吹き出し 5"/>
          <p:cNvSpPr/>
          <p:nvPr/>
        </p:nvSpPr>
        <p:spPr bwMode="auto">
          <a:xfrm>
            <a:off x="7092280" y="799233"/>
            <a:ext cx="2051720" cy="1981695"/>
          </a:xfrm>
          <a:prstGeom prst="wedgeRoundRectCallout">
            <a:avLst>
              <a:gd name="adj1" fmla="val -397"/>
              <a:gd name="adj2" fmla="val 7175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Why we have to objectify the process/practice as a part of teaching content?</a:t>
            </a:r>
            <a:endParaRPr kumimoji="0" lang="ja-JP" alt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角丸四角形吹き出し 6"/>
          <p:cNvSpPr/>
          <p:nvPr/>
        </p:nvSpPr>
        <p:spPr bwMode="auto">
          <a:xfrm>
            <a:off x="7524327" y="4727848"/>
            <a:ext cx="1593899" cy="861392"/>
          </a:xfrm>
          <a:prstGeom prst="wedgeRoundRectCallout">
            <a:avLst>
              <a:gd name="adj1" fmla="val 7204"/>
              <a:gd name="adj2" fmla="val -9115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Why we need the reform?</a:t>
            </a:r>
            <a:endParaRPr kumimoji="0" lang="ja-JP" alt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角丸四角形吹き出し 7"/>
          <p:cNvSpPr/>
          <p:nvPr/>
        </p:nvSpPr>
        <p:spPr bwMode="auto">
          <a:xfrm>
            <a:off x="7426547" y="5949280"/>
            <a:ext cx="1691680" cy="645368"/>
          </a:xfrm>
          <a:prstGeom prst="wedgeRoundRectCallout">
            <a:avLst>
              <a:gd name="adj1" fmla="val 7204"/>
              <a:gd name="adj2" fmla="val -9115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kumimoji="0" lang="en-US" altLang="ja-JP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 it really new?</a:t>
            </a:r>
            <a:endParaRPr kumimoji="0" lang="ja-JP" altLang="en-US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16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smtClean="0"/>
          </a:p>
        </p:txBody>
      </p:sp>
      <p:sp>
        <p:nvSpPr>
          <p:cNvPr id="4099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smtClean="0"/>
          </a:p>
        </p:txBody>
      </p:sp>
      <p:pic>
        <p:nvPicPr>
          <p:cNvPr id="90114" name="Picture 2" descr="http://content.artofmanliness.com/uploads/2010/01/raphael_school_of_athe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325093"/>
            <a:ext cx="9865096" cy="6560291"/>
          </a:xfrm>
          <a:prstGeom prst="rect">
            <a:avLst/>
          </a:prstGeom>
          <a:noFill/>
          <a:effectLst>
            <a:glow>
              <a:schemeClr val="bg1"/>
            </a:glow>
            <a:reflection endPos="1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306986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221602"/>
            <a:ext cx="7391400" cy="975150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 smtClean="0"/>
              <a:t>Contents and Conclusions: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709176"/>
            <a:ext cx="7956376" cy="614882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kumimoji="1" lang="en-US" altLang="ja-JP" sz="2400" i="0" dirty="0" smtClean="0"/>
              <a:t>Invariance / Immutability: </a:t>
            </a:r>
            <a:r>
              <a:rPr kumimoji="1" lang="ja-JP" altLang="en-US" sz="2400" i="0" dirty="0" smtClean="0"/>
              <a:t>不易</a:t>
            </a:r>
            <a:endParaRPr kumimoji="1" lang="en-US" altLang="ja-JP" sz="2400" i="0" dirty="0"/>
          </a:p>
          <a:p>
            <a:pPr marL="0" indent="0">
              <a:buNone/>
            </a:pPr>
            <a:r>
              <a:rPr kumimoji="1" lang="en-US" altLang="ja-JP" sz="2400" i="0" dirty="0"/>
              <a:t> </a:t>
            </a:r>
            <a:r>
              <a:rPr kumimoji="1" lang="en-US" altLang="ja-JP" sz="2400" i="0" dirty="0" smtClean="0"/>
              <a:t>  </a:t>
            </a:r>
            <a:r>
              <a:rPr kumimoji="1" lang="en-US" altLang="ja-JP" sz="1800" i="0" dirty="0" smtClean="0"/>
              <a:t>Human Character Formation</a:t>
            </a:r>
          </a:p>
          <a:p>
            <a:pPr marL="0" indent="0">
              <a:buNone/>
            </a:pPr>
            <a:r>
              <a:rPr kumimoji="1" lang="ja-JP" altLang="en-US" sz="1800" i="0" dirty="0"/>
              <a:t>　</a:t>
            </a:r>
            <a:r>
              <a:rPr kumimoji="1" lang="ja-JP" altLang="en-US" sz="1800" i="0" dirty="0" smtClean="0"/>
              <a:t> </a:t>
            </a:r>
            <a:r>
              <a:rPr kumimoji="1" lang="en-US" altLang="ja-JP" sz="1800" i="0" dirty="0" smtClean="0"/>
              <a:t>Mathematical Thinking and Attitude</a:t>
            </a:r>
          </a:p>
          <a:p>
            <a:pPr marL="0" indent="0">
              <a:buNone/>
            </a:pPr>
            <a:r>
              <a:rPr kumimoji="1" lang="en-US" altLang="ja-JP" sz="1800" i="0" dirty="0"/>
              <a:t> </a:t>
            </a:r>
            <a:r>
              <a:rPr kumimoji="1" lang="en-US" altLang="ja-JP" sz="1800" i="0" dirty="0" smtClean="0"/>
              <a:t>  Mathematical Graces to see the world</a:t>
            </a:r>
          </a:p>
          <a:p>
            <a:pPr marL="0" indent="0">
              <a:buNone/>
            </a:pPr>
            <a:r>
              <a:rPr kumimoji="1" lang="en-US" altLang="ja-JP" sz="1800" i="0" dirty="0" smtClean="0"/>
              <a:t>   </a:t>
            </a:r>
            <a:r>
              <a:rPr kumimoji="1" lang="en-US" altLang="ja-JP" sz="1800" i="0" dirty="0" err="1" smtClean="0"/>
              <a:t>Mathematization</a:t>
            </a:r>
            <a:r>
              <a:rPr kumimoji="1" lang="en-US" altLang="ja-JP" sz="1800" i="0" dirty="0" smtClean="0"/>
              <a:t>, Math Inquiry / Activity </a:t>
            </a:r>
          </a:p>
          <a:p>
            <a:pPr marL="0" indent="0">
              <a:buNone/>
            </a:pPr>
            <a:r>
              <a:rPr kumimoji="1" lang="en-US" altLang="ja-JP" sz="2400" i="0" dirty="0" smtClean="0"/>
              <a:t>Emphasis / Reform Theme: </a:t>
            </a:r>
            <a:r>
              <a:rPr kumimoji="1" lang="ja-JP" altLang="en-US" sz="2400" i="0" dirty="0" smtClean="0"/>
              <a:t>流行</a:t>
            </a:r>
            <a:endParaRPr kumimoji="1" lang="en-US" altLang="ja-JP" sz="2400" i="0" dirty="0"/>
          </a:p>
          <a:p>
            <a:pPr marL="0" indent="0">
              <a:buNone/>
            </a:pPr>
            <a:r>
              <a:rPr kumimoji="1" lang="en-US" altLang="ja-JP" sz="2400" i="0" dirty="0" smtClean="0"/>
              <a:t>  Competency for:</a:t>
            </a:r>
          </a:p>
          <a:p>
            <a:pPr lvl="1"/>
            <a:r>
              <a:rPr kumimoji="1" lang="en-US" altLang="ja-JP" sz="2000" i="0" dirty="0" smtClean="0"/>
              <a:t>Finding the Unknown </a:t>
            </a:r>
            <a:r>
              <a:rPr kumimoji="1" lang="en-US" altLang="ja-JP" sz="2000" i="0" dirty="0"/>
              <a:t>V</a:t>
            </a:r>
            <a:r>
              <a:rPr kumimoji="1" lang="en-US" altLang="ja-JP" sz="2000" i="0" dirty="0" smtClean="0"/>
              <a:t>ariables on the Situation</a:t>
            </a:r>
          </a:p>
          <a:p>
            <a:pPr lvl="1"/>
            <a:r>
              <a:rPr kumimoji="1" lang="en-US" altLang="ja-JP" sz="2000" i="0" dirty="0" smtClean="0"/>
              <a:t>Using Unknown V. for Changing </a:t>
            </a:r>
            <a:r>
              <a:rPr kumimoji="1" lang="en-US" altLang="ja-JP" sz="2000" i="0" dirty="0"/>
              <a:t>S</a:t>
            </a:r>
            <a:r>
              <a:rPr kumimoji="1" lang="en-US" altLang="ja-JP" sz="2000" i="0" dirty="0" smtClean="0"/>
              <a:t>ettings of the Situation </a:t>
            </a:r>
          </a:p>
          <a:p>
            <a:pPr marL="0" indent="0">
              <a:buNone/>
            </a:pPr>
            <a:r>
              <a:rPr lang="en-US" altLang="ja-JP" sz="2400" i="0" dirty="0"/>
              <a:t> </a:t>
            </a:r>
            <a:r>
              <a:rPr lang="en-US" altLang="ja-JP" sz="2400" i="0" dirty="0" smtClean="0"/>
              <a:t> Competency for Plausible Reasoning:</a:t>
            </a:r>
          </a:p>
          <a:p>
            <a:pPr lvl="1"/>
            <a:r>
              <a:rPr lang="en-US" altLang="ja-JP" sz="2000" i="0" dirty="0"/>
              <a:t>Depending on the C</a:t>
            </a:r>
            <a:r>
              <a:rPr lang="en-US" altLang="ja-JP" sz="2000" i="0" dirty="0" smtClean="0"/>
              <a:t>ontext for Saying </a:t>
            </a:r>
            <a:r>
              <a:rPr kumimoji="1" lang="en-US" altLang="ja-JP" sz="2000" i="0" dirty="0" smtClean="0"/>
              <a:t>A and non A</a:t>
            </a:r>
          </a:p>
          <a:p>
            <a:pPr lvl="1"/>
            <a:r>
              <a:rPr kumimoji="1" lang="en-US" altLang="ja-JP" sz="2000" i="0" dirty="0" smtClean="0"/>
              <a:t>Planning the possible scenario for the better future</a:t>
            </a:r>
          </a:p>
          <a:p>
            <a:pPr marL="0" indent="0">
              <a:buNone/>
            </a:pPr>
            <a:r>
              <a:rPr kumimoji="1" lang="en-US" altLang="ja-JP" sz="2400" i="0" dirty="0" smtClean="0"/>
              <a:t>Let’s work </a:t>
            </a:r>
            <a:r>
              <a:rPr kumimoji="1" lang="en-US" altLang="ja-JP" sz="2400" i="0" dirty="0" smtClean="0"/>
              <a:t>together for producing future scenario!</a:t>
            </a:r>
            <a:endParaRPr kumimoji="1" lang="en-US" altLang="ja-JP" sz="2400" i="0" dirty="0" smtClean="0"/>
          </a:p>
          <a:p>
            <a:pPr lvl="1" indent="-342900"/>
            <a:r>
              <a:rPr kumimoji="1" lang="en-US" altLang="ja-JP" sz="2000" i="0" dirty="0" smtClean="0"/>
              <a:t>What mathematics are necessary for future preparation?</a:t>
            </a:r>
          </a:p>
          <a:p>
            <a:pPr lvl="1" indent="-342900"/>
            <a:r>
              <a:rPr kumimoji="1" lang="en-US" altLang="ja-JP" sz="2000" i="0" dirty="0" smtClean="0"/>
              <a:t>New issues beyond old fashioned mathematical modeling</a:t>
            </a:r>
            <a:r>
              <a:rPr kumimoji="1" lang="en-US" altLang="ja-JP" sz="2000" i="0" dirty="0" smtClean="0"/>
              <a:t>.</a:t>
            </a:r>
          </a:p>
          <a:p>
            <a:pPr lvl="1" indent="-342900"/>
            <a:r>
              <a:rPr kumimoji="1" lang="en-US" altLang="ja-JP" sz="2000" i="0" dirty="0" smtClean="0"/>
              <a:t>How do you produce the future </a:t>
            </a:r>
            <a:r>
              <a:rPr kumimoji="1" lang="en-US" altLang="ja-JP" sz="2000" i="0" dirty="0"/>
              <a:t>s</a:t>
            </a:r>
            <a:r>
              <a:rPr kumimoji="1" lang="en-US" altLang="ja-JP" sz="2000" i="0" dirty="0" smtClean="0"/>
              <a:t>cenario?</a:t>
            </a:r>
            <a:endParaRPr kumimoji="1" lang="en-US" altLang="ja-JP" sz="2000" i="0" dirty="0" smtClean="0"/>
          </a:p>
          <a:p>
            <a:pPr marL="400050" lvl="1" indent="0">
              <a:buNone/>
            </a:pPr>
            <a:endParaRPr kumimoji="1" lang="en-US" altLang="ja-JP" sz="2000" i="0" dirty="0" smtClean="0"/>
          </a:p>
          <a:p>
            <a:pPr marL="0" indent="0">
              <a:buNone/>
            </a:pPr>
            <a:endParaRPr kumimoji="1" lang="en-US" altLang="ja-JP" sz="2800" i="0" dirty="0" smtClean="0"/>
          </a:p>
          <a:p>
            <a:pPr marL="0" indent="0">
              <a:buNone/>
            </a:pPr>
            <a:endParaRPr kumimoji="1" lang="ja-JP" altLang="en-US" sz="2800" i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20678" y="6474108"/>
            <a:ext cx="1524000" cy="457200"/>
          </a:xfrm>
        </p:spPr>
        <p:txBody>
          <a:bodyPr/>
          <a:lstStyle/>
          <a:p>
            <a:pPr>
              <a:defRPr/>
            </a:pPr>
            <a:fld id="{B5E28370-11CF-4DD1-9999-09C915602A51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1170" y="3935658"/>
            <a:ext cx="140335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角丸四角形吹き出し 6"/>
          <p:cNvSpPr/>
          <p:nvPr/>
        </p:nvSpPr>
        <p:spPr bwMode="auto">
          <a:xfrm>
            <a:off x="2555776" y="3429000"/>
            <a:ext cx="6607122" cy="360040"/>
          </a:xfrm>
          <a:prstGeom prst="wedgeRoundRectCallout">
            <a:avLst>
              <a:gd name="adj1" fmla="val 35800"/>
              <a:gd name="adj2" fmla="val 14731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US" altLang="ja-JP" sz="1400" b="1" dirty="0" smtClean="0"/>
              <a:t>Lesson Study is the activity to verbalize the objective of (mathematics) education</a:t>
            </a:r>
            <a:endParaRPr kumimoji="0" lang="ja-JP" alt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角丸四角形吹き出し 7"/>
          <p:cNvSpPr/>
          <p:nvPr/>
        </p:nvSpPr>
        <p:spPr bwMode="auto">
          <a:xfrm>
            <a:off x="5652121" y="1739854"/>
            <a:ext cx="3470030" cy="1468616"/>
          </a:xfrm>
          <a:prstGeom prst="wedgeRoundRectCallout">
            <a:avLst>
              <a:gd name="adj1" fmla="val 22093"/>
              <a:gd name="adj2" fmla="val 6140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US" altLang="ja-JP" sz="1800" b="1" dirty="0" smtClean="0">
                <a:solidFill>
                  <a:srgbClr val="FFFF00"/>
                </a:solidFill>
              </a:rPr>
              <a:t>Verbalizing for clarifying the objective of teaching is not necessary the same as producing the theoretical terms for clear observation.</a:t>
            </a:r>
            <a:endParaRPr kumimoji="0" lang="ja-JP" altLang="en-US" sz="1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角丸四角形吹き出し 8"/>
          <p:cNvSpPr/>
          <p:nvPr/>
        </p:nvSpPr>
        <p:spPr bwMode="auto">
          <a:xfrm>
            <a:off x="5202458" y="709177"/>
            <a:ext cx="3960440" cy="975150"/>
          </a:xfrm>
          <a:prstGeom prst="wedgeRoundRectCallout">
            <a:avLst>
              <a:gd name="adj1" fmla="val 22093"/>
              <a:gd name="adj2" fmla="val 6832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US" altLang="ja-JP" sz="1800" b="1" dirty="0" smtClean="0">
                <a:solidFill>
                  <a:srgbClr val="FFCCFF"/>
                </a:solidFill>
              </a:rPr>
              <a:t>Through verbalizing, we can enlarge the objective of mathematics education for human enter prize.</a:t>
            </a:r>
            <a:endParaRPr kumimoji="0" lang="ja-JP" altLang="en-US" sz="1800" b="1" dirty="0">
              <a:solidFill>
                <a:srgbClr val="FFC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角丸四角形吹き出し 5"/>
          <p:cNvSpPr/>
          <p:nvPr/>
        </p:nvSpPr>
        <p:spPr bwMode="auto">
          <a:xfrm>
            <a:off x="7092280" y="5440718"/>
            <a:ext cx="2022240" cy="1417281"/>
          </a:xfrm>
          <a:prstGeom prst="wedgeRoundRectCallout">
            <a:avLst>
              <a:gd name="adj1" fmla="val -5194"/>
              <a:gd name="adj2" fmla="val -60824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FFCCCC"/>
                </a:solidFill>
                <a:effectLst/>
                <a:ea typeface="Osaka" charset="-128"/>
              </a:rPr>
              <a:t>What is Math Education for Future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rgbClr val="FFCCCC"/>
                </a:solidFill>
                <a:effectLst/>
                <a:ea typeface="Osaka" charset="-128"/>
              </a:rPr>
              <a:t> such as 21</a:t>
            </a:r>
            <a:r>
              <a:rPr kumimoji="0" lang="en-US" altLang="ja-JP" sz="1800" b="0" i="0" u="none" strike="noStrike" cap="none" normalizeH="0" baseline="30000" dirty="0" smtClean="0">
                <a:ln>
                  <a:noFill/>
                </a:ln>
                <a:solidFill>
                  <a:srgbClr val="FFCCCC"/>
                </a:solidFill>
                <a:effectLst/>
                <a:ea typeface="Osaka" charset="-128"/>
              </a:rPr>
              <a:t>st</a:t>
            </a:r>
            <a:r>
              <a:rPr kumimoji="0" lang="en-US" altLang="ja-JP" sz="1800" b="0" i="0" u="none" strike="noStrike" cap="none" normalizeH="0" dirty="0" smtClean="0">
                <a:ln>
                  <a:noFill/>
                </a:ln>
                <a:solidFill>
                  <a:srgbClr val="FFCCCC"/>
                </a:solidFill>
                <a:effectLst/>
                <a:ea typeface="Osaka" charset="-128"/>
              </a:rPr>
              <a:t> C.</a:t>
            </a:r>
            <a:r>
              <a:rPr kumimoji="0" lang="en-US" altLang="ja-JP" sz="1800" dirty="0">
                <a:solidFill>
                  <a:srgbClr val="FFCCCC"/>
                </a:solidFill>
                <a:ea typeface="Osaka" charset="-128"/>
              </a:rPr>
              <a:t> </a:t>
            </a:r>
            <a:r>
              <a:rPr kumimoji="0" lang="en-US" altLang="ja-JP" sz="1800" dirty="0" smtClean="0">
                <a:solidFill>
                  <a:srgbClr val="FFCCCC"/>
                </a:solidFill>
                <a:ea typeface="Osaka" charset="-128"/>
              </a:rPr>
              <a:t>S</a:t>
            </a:r>
            <a:r>
              <a:rPr kumimoji="0" lang="en-US" altLang="ja-JP" sz="1800" b="0" i="0" u="none" strike="noStrike" cap="none" normalizeH="0" baseline="0" dirty="0" smtClean="0">
                <a:ln>
                  <a:noFill/>
                </a:ln>
                <a:solidFill>
                  <a:srgbClr val="FFCCCC"/>
                </a:solidFill>
                <a:effectLst/>
                <a:ea typeface="Osaka" charset="-128"/>
              </a:rPr>
              <a:t>kills</a:t>
            </a: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rgbClr val="FFCCCC"/>
              </a:solidFill>
              <a:effectLst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98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animBg="1"/>
      <p:bldP spid="8" grpId="0" animBg="1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サブタイトル 6"/>
          <p:cNvSpPr>
            <a:spLocks noGrp="1"/>
          </p:cNvSpPr>
          <p:nvPr>
            <p:ph type="subTitle" idx="1"/>
          </p:nvPr>
        </p:nvSpPr>
        <p:spPr>
          <a:xfrm>
            <a:off x="1907704" y="220598"/>
            <a:ext cx="5637010" cy="882119"/>
          </a:xfrm>
        </p:spPr>
        <p:txBody>
          <a:bodyPr>
            <a:normAutofit/>
          </a:bodyPr>
          <a:lstStyle/>
          <a:p>
            <a:r>
              <a:rPr kumimoji="1" lang="en-US" altLang="ja-JP" sz="4800" b="1" dirty="0" smtClean="0">
                <a:solidFill>
                  <a:schemeClr val="tx1"/>
                </a:solidFill>
              </a:rPr>
              <a:t>Which one?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268760"/>
            <a:ext cx="381635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94314" y="1306489"/>
            <a:ext cx="360384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サブタイトル 6"/>
          <p:cNvSpPr txBox="1">
            <a:spLocks/>
          </p:cNvSpPr>
          <p:nvPr/>
        </p:nvSpPr>
        <p:spPr>
          <a:xfrm>
            <a:off x="611560" y="1268760"/>
            <a:ext cx="864096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800" b="1" dirty="0" smtClean="0">
                <a:solidFill>
                  <a:schemeClr val="tx1"/>
                </a:solidFill>
              </a:rPr>
              <a:t>Ａ</a:t>
            </a:r>
            <a:endParaRPr lang="ja-JP" alt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サブタイトル 6"/>
          <p:cNvSpPr txBox="1">
            <a:spLocks/>
          </p:cNvSpPr>
          <p:nvPr/>
        </p:nvSpPr>
        <p:spPr>
          <a:xfrm>
            <a:off x="827585" y="4992504"/>
            <a:ext cx="3384376" cy="596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48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1331640" y="1844824"/>
            <a:ext cx="2376264" cy="2376264"/>
            <a:chOff x="1331640" y="1844824"/>
            <a:chExt cx="2376264" cy="2376264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1331640" y="1844824"/>
              <a:ext cx="0" cy="2376264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3707904" y="1844824"/>
              <a:ext cx="0" cy="2376264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1331640" y="1844824"/>
              <a:ext cx="2376264" cy="2376264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フローチャート : 結合子 22"/>
          <p:cNvSpPr/>
          <p:nvPr/>
        </p:nvSpPr>
        <p:spPr>
          <a:xfrm>
            <a:off x="827584" y="1376772"/>
            <a:ext cx="3384376" cy="3312368"/>
          </a:xfrm>
          <a:prstGeom prst="flowChartConnector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1" y="1231034"/>
            <a:ext cx="3816425" cy="360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2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タイトル 1"/>
          <p:cNvSpPr>
            <a:spLocks noGrp="1"/>
          </p:cNvSpPr>
          <p:nvPr>
            <p:ph type="title"/>
          </p:nvPr>
        </p:nvSpPr>
        <p:spPr>
          <a:xfrm>
            <a:off x="250825" y="0"/>
            <a:ext cx="7391400" cy="731838"/>
          </a:xfrm>
        </p:spPr>
        <p:txBody>
          <a:bodyPr/>
          <a:lstStyle/>
          <a:p>
            <a:r>
              <a:rPr kumimoji="1" lang="en-US" altLang="ja-JP" dirty="0" smtClean="0"/>
              <a:t>Textbooks</a:t>
            </a:r>
            <a:endParaRPr kumimoji="1" lang="ja-JP" altLang="en-US" dirty="0" smtClean="0"/>
          </a:p>
        </p:txBody>
      </p:sp>
      <p:sp>
        <p:nvSpPr>
          <p:cNvPr id="10243" name="コンテンツ プレースホルダ 2"/>
          <p:cNvSpPr>
            <a:spLocks noGrp="1"/>
          </p:cNvSpPr>
          <p:nvPr>
            <p:ph idx="1"/>
          </p:nvPr>
        </p:nvSpPr>
        <p:spPr>
          <a:xfrm>
            <a:off x="228600" y="692150"/>
            <a:ext cx="7391400" cy="5403850"/>
          </a:xfrm>
        </p:spPr>
        <p:txBody>
          <a:bodyPr/>
          <a:lstStyle/>
          <a:p>
            <a:r>
              <a:rPr kumimoji="1" lang="en-US" altLang="ja-JP" dirty="0" smtClean="0"/>
              <a:t>Why there are apple and banana?</a:t>
            </a:r>
          </a:p>
          <a:p>
            <a:r>
              <a:rPr kumimoji="1" lang="en-US" altLang="ja-JP" dirty="0" smtClean="0"/>
              <a:t>For learning A, we should know non A.</a:t>
            </a:r>
          </a:p>
          <a:p>
            <a:r>
              <a:rPr kumimoji="1" lang="en-US" altLang="ja-JP" dirty="0" smtClean="0"/>
              <a:t>Developing the idea of unit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5A67F-E1EC-434D-9984-02FA4284E596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6619" y="3776042"/>
            <a:ext cx="52419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990" y="2996952"/>
            <a:ext cx="5887413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34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panese Waves">
  <a:themeElements>
    <a:clrScheme name="Japanese Waves 3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808080"/>
      </a:accent1>
      <a:accent2>
        <a:srgbClr val="292929"/>
      </a:accent2>
      <a:accent3>
        <a:srgbClr val="FFFFFF"/>
      </a:accent3>
      <a:accent4>
        <a:srgbClr val="000000"/>
      </a:accent4>
      <a:accent5>
        <a:srgbClr val="C0C0C0"/>
      </a:accent5>
      <a:accent6>
        <a:srgbClr val="242424"/>
      </a:accent6>
      <a:hlink>
        <a:srgbClr val="4D4D4D"/>
      </a:hlink>
      <a:folHlink>
        <a:srgbClr val="8D8D8D"/>
      </a:folHlink>
    </a:clrScheme>
    <a:fontScheme name="Japanese Waves">
      <a:majorFont>
        <a:latin typeface="Osaka"/>
        <a:ea typeface="Osaka"/>
        <a:cs typeface=""/>
      </a:majorFont>
      <a:minorFont>
        <a:latin typeface="Osaka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Osaka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000" dirty="0">
            <a:latin typeface="Times New Roman" pitchFamily="18" charset="0"/>
            <a:ea typeface="ＭＳ Ｐゴシック" pitchFamily="50" charset="-128"/>
            <a:cs typeface="Times New Roman" pitchFamily="18" charset="0"/>
          </a:defRPr>
        </a:defPPr>
      </a:lstStyle>
    </a:txDef>
  </a:objectDefaults>
  <a:extraClrSchemeLst>
    <a:extraClrScheme>
      <a:clrScheme name="Japanese Waves 1">
        <a:dk1>
          <a:srgbClr val="000000"/>
        </a:dk1>
        <a:lt1>
          <a:srgbClr val="DDDDDD"/>
        </a:lt1>
        <a:dk2>
          <a:srgbClr val="20326C"/>
        </a:dk2>
        <a:lt2>
          <a:srgbClr val="E3E2AA"/>
        </a:lt2>
        <a:accent1>
          <a:srgbClr val="B3A53D"/>
        </a:accent1>
        <a:accent2>
          <a:srgbClr val="4273B9"/>
        </a:accent2>
        <a:accent3>
          <a:srgbClr val="ABADBA"/>
        </a:accent3>
        <a:accent4>
          <a:srgbClr val="BDBDBD"/>
        </a:accent4>
        <a:accent5>
          <a:srgbClr val="D6CFAF"/>
        </a:accent5>
        <a:accent6>
          <a:srgbClr val="3B68A7"/>
        </a:accent6>
        <a:hlink>
          <a:srgbClr val="5B6C8D"/>
        </a:hlink>
        <a:folHlink>
          <a:srgbClr val="58804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panese Waves 2">
        <a:dk1>
          <a:srgbClr val="2D2525"/>
        </a:dk1>
        <a:lt1>
          <a:srgbClr val="A7B4B7"/>
        </a:lt1>
        <a:dk2>
          <a:srgbClr val="061C62"/>
        </a:dk2>
        <a:lt2>
          <a:srgbClr val="484719"/>
        </a:lt2>
        <a:accent1>
          <a:srgbClr val="D8D688"/>
        </a:accent1>
        <a:accent2>
          <a:srgbClr val="5C6D90"/>
        </a:accent2>
        <a:accent3>
          <a:srgbClr val="D0D6D8"/>
        </a:accent3>
        <a:accent4>
          <a:srgbClr val="251E1E"/>
        </a:accent4>
        <a:accent5>
          <a:srgbClr val="E9E8C3"/>
        </a:accent5>
        <a:accent6>
          <a:srgbClr val="536282"/>
        </a:accent6>
        <a:hlink>
          <a:srgbClr val="365D96"/>
        </a:hlink>
        <a:folHlink>
          <a:srgbClr val="58684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panese Waves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808080"/>
        </a:accent1>
        <a:accent2>
          <a:srgbClr val="292929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42424"/>
        </a:accent6>
        <a:hlink>
          <a:srgbClr val="4D4D4D"/>
        </a:hlink>
        <a:folHlink>
          <a:srgbClr val="8D8D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A444PowerBook:アプリケーション:Microsoft Office 2001:テンプレート:プレゼンテーション:デザイン:Japanese Waves</Template>
  <TotalTime>13862</TotalTime>
  <Words>749</Words>
  <Application>Microsoft Office PowerPoint</Application>
  <PresentationFormat>画面に合わせる (4:3)</PresentationFormat>
  <Paragraphs>148</Paragraphs>
  <Slides>17</Slides>
  <Notes>6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30" baseType="lpstr">
      <vt:lpstr>CMBX10</vt:lpstr>
      <vt:lpstr>ＭＳ Ｐゴシック</vt:lpstr>
      <vt:lpstr>ＭＳ 明朝</vt:lpstr>
      <vt:lpstr>Osaka</vt:lpstr>
      <vt:lpstr>平成明朝</vt:lpstr>
      <vt:lpstr>Arial</vt:lpstr>
      <vt:lpstr>Century</vt:lpstr>
      <vt:lpstr>Georgia</vt:lpstr>
      <vt:lpstr>Times</vt:lpstr>
      <vt:lpstr>Times New Roman</vt:lpstr>
      <vt:lpstr>Wingdings</vt:lpstr>
      <vt:lpstr>Japanese Waves</vt:lpstr>
      <vt:lpstr>Image</vt:lpstr>
      <vt:lpstr>Mathematics Education for Future Prediction:  The APEC Project on 2015</vt:lpstr>
      <vt:lpstr>PowerPoint プレゼンテーション</vt:lpstr>
      <vt:lpstr>Really?  Good News!?</vt:lpstr>
      <vt:lpstr>How do you think?</vt:lpstr>
      <vt:lpstr>Reforms in USA</vt:lpstr>
      <vt:lpstr>PowerPoint プレゼンテーション</vt:lpstr>
      <vt:lpstr>Contents and Conclusions: </vt:lpstr>
      <vt:lpstr>PowerPoint プレゼンテーション</vt:lpstr>
      <vt:lpstr>Textbooks</vt:lpstr>
      <vt:lpstr>Achievement of Thailand How Many?</vt:lpstr>
      <vt:lpstr>Procedurization of Concept  Conceptualization of Procedure on the Extending Curriculum Sequence  (Theory by Isoda,1991,1996,1998,2005,2008a,2008b,2013)</vt:lpstr>
      <vt:lpstr>How do you think?</vt:lpstr>
      <vt:lpstr>Just Simple Arithmetical Progression </vt:lpstr>
      <vt:lpstr>Emergency Preparedness Education with Mathematics</vt:lpstr>
      <vt:lpstr>Objectives/Aims of Education</vt:lpstr>
      <vt:lpstr>国立教育政策研究所 2012</vt:lpstr>
      <vt:lpstr>Contents and Conclusions: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Japanese Lesson Study Origin and Some Case Study</dc:title>
  <dc:creator>礒田</dc:creator>
  <cp:lastModifiedBy>masami isoda</cp:lastModifiedBy>
  <cp:revision>384</cp:revision>
  <cp:lastPrinted>1904-01-01T00:00:00Z</cp:lastPrinted>
  <dcterms:created xsi:type="dcterms:W3CDTF">2000-12-04T22:19:16Z</dcterms:created>
  <dcterms:modified xsi:type="dcterms:W3CDTF">2015-02-11T00:00:35Z</dcterms:modified>
</cp:coreProperties>
</file>